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4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73.jpg" ContentType="image/jpeg"/>
  <Override PartName="/ppt/notesSlides/notesSlide13.xml" ContentType="application/vnd.openxmlformats-officedocument.presentationml.notesSlide+xml"/>
  <Override PartName="/ppt/media/image90.jpg" ContentType="image/jpeg"/>
  <Override PartName="/ppt/media/image118.jpg" ContentType="image/jpeg"/>
  <Override PartName="/ppt/notesSlides/notesSlide14.xml" ContentType="application/vnd.openxmlformats-officedocument.presentationml.notesSlide+xml"/>
  <Override PartName="/ppt/media/image125.jpg" ContentType="image/jpe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334" r:id="rId4"/>
    <p:sldId id="259" r:id="rId5"/>
    <p:sldId id="260" r:id="rId6"/>
    <p:sldId id="373" r:id="rId7"/>
    <p:sldId id="305" r:id="rId8"/>
    <p:sldId id="265" r:id="rId9"/>
    <p:sldId id="425" r:id="rId10"/>
    <p:sldId id="342" r:id="rId11"/>
    <p:sldId id="520" r:id="rId12"/>
    <p:sldId id="521" r:id="rId13"/>
    <p:sldId id="552" r:id="rId14"/>
    <p:sldId id="519" r:id="rId15"/>
    <p:sldId id="523" r:id="rId16"/>
    <p:sldId id="524" r:id="rId17"/>
    <p:sldId id="525" r:id="rId18"/>
    <p:sldId id="522" r:id="rId19"/>
    <p:sldId id="469" r:id="rId20"/>
    <p:sldId id="527" r:id="rId21"/>
    <p:sldId id="528" r:id="rId22"/>
    <p:sldId id="482" r:id="rId23"/>
    <p:sldId id="529" r:id="rId24"/>
    <p:sldId id="530" r:id="rId25"/>
    <p:sldId id="531" r:id="rId26"/>
    <p:sldId id="532" r:id="rId27"/>
    <p:sldId id="533" r:id="rId28"/>
    <p:sldId id="480" r:id="rId29"/>
    <p:sldId id="535" r:id="rId30"/>
    <p:sldId id="536" r:id="rId31"/>
    <p:sldId id="537" r:id="rId32"/>
    <p:sldId id="538" r:id="rId33"/>
    <p:sldId id="534" r:id="rId34"/>
    <p:sldId id="540" r:id="rId35"/>
    <p:sldId id="541" r:id="rId36"/>
    <p:sldId id="542" r:id="rId37"/>
    <p:sldId id="543" r:id="rId38"/>
    <p:sldId id="544" r:id="rId39"/>
    <p:sldId id="545" r:id="rId40"/>
    <p:sldId id="546" r:id="rId41"/>
    <p:sldId id="547" r:id="rId42"/>
    <p:sldId id="404" r:id="rId43"/>
    <p:sldId id="341" r:id="rId44"/>
    <p:sldId id="406" r:id="rId45"/>
    <p:sldId id="405" r:id="rId46"/>
    <p:sldId id="426" r:id="rId47"/>
    <p:sldId id="407" r:id="rId48"/>
    <p:sldId id="422" r:id="rId49"/>
    <p:sldId id="548" r:id="rId50"/>
    <p:sldId id="549" r:id="rId51"/>
    <p:sldId id="550" r:id="rId52"/>
    <p:sldId id="553" r:id="rId53"/>
    <p:sldId id="385" r:id="rId54"/>
    <p:sldId id="270" r:id="rId55"/>
    <p:sldId id="560" r:id="rId56"/>
    <p:sldId id="561" r:id="rId57"/>
    <p:sldId id="562" r:id="rId58"/>
    <p:sldId id="393" r:id="rId59"/>
    <p:sldId id="273" r:id="rId60"/>
    <p:sldId id="390" r:id="rId61"/>
    <p:sldId id="551" r:id="rId62"/>
    <p:sldId id="539" r:id="rId63"/>
    <p:sldId id="554" r:id="rId64"/>
    <p:sldId id="556" r:id="rId65"/>
    <p:sldId id="557" r:id="rId66"/>
    <p:sldId id="558" r:id="rId67"/>
    <p:sldId id="559" r:id="rId68"/>
    <p:sldId id="555" r:id="rId69"/>
    <p:sldId id="526" r:id="rId70"/>
    <p:sldId id="492" r:id="rId71"/>
    <p:sldId id="377" r:id="rId72"/>
    <p:sldId id="302" r:id="rId73"/>
    <p:sldId id="335" r:id="rId74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9F9FC"/>
    <a:srgbClr val="FFD437"/>
    <a:srgbClr val="FFD966"/>
    <a:srgbClr val="0000FF"/>
    <a:srgbClr val="FF0000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99"/>
    <p:restoredTop sz="97030"/>
  </p:normalViewPr>
  <p:slideViewPr>
    <p:cSldViewPr>
      <p:cViewPr varScale="1">
        <p:scale>
          <a:sx n="165" d="100"/>
          <a:sy n="165" d="100"/>
        </p:scale>
        <p:origin x="688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18.07.2024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013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380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416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877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280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380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306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05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18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29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239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38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934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835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71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5663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2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archive.org/web/20151010204407/http:/deeplearning.cs.cmu.edu/pdfs/Cybenko.pdf" TargetMode="Externa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4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9oDe4Yq4E0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7" Type="http://schemas.openxmlformats.org/officeDocument/2006/relationships/image" Target="../media/image26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3.png"/><Relationship Id="rId10" Type="http://schemas.openxmlformats.org/officeDocument/2006/relationships/image" Target="../media/image290.png"/><Relationship Id="rId9" Type="http://schemas.openxmlformats.org/officeDocument/2006/relationships/image" Target="../media/image28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5.png"/><Relationship Id="rId7" Type="http://schemas.openxmlformats.org/officeDocument/2006/relationships/image" Target="../media/image10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96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96.png"/><Relationship Id="rId5" Type="http://schemas.openxmlformats.org/officeDocument/2006/relationships/image" Target="../media/image97.png"/><Relationship Id="rId10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4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P_k8cpsNWY" TargetMode="External"/><Relationship Id="rId2" Type="http://schemas.openxmlformats.org/officeDocument/2006/relationships/hyperlink" Target="https://www.youtube.com/watch?v=JwpFvFpbOGc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0.png"/><Relationship Id="rId4" Type="http://schemas.openxmlformats.org/officeDocument/2006/relationships/image" Target="../media/image119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sz="5600" spc="-35" dirty="0">
                <a:solidFill>
                  <a:srgbClr val="FFFFFF"/>
                </a:solidFill>
              </a:rPr>
              <a:t>ML</a:t>
            </a:r>
            <a:r>
              <a:rPr sz="5600" spc="-45" dirty="0">
                <a:solidFill>
                  <a:srgbClr val="FFFFFF"/>
                </a:solidFill>
              </a:rPr>
              <a:t> </a:t>
            </a:r>
            <a:r>
              <a:rPr lang="en-US" sz="5600" spc="20" dirty="0">
                <a:solidFill>
                  <a:srgbClr val="FFFFFF"/>
                </a:solidFill>
              </a:rPr>
              <a:t>Professional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ru-RU" spc="-10" dirty="0">
                <a:solidFill>
                  <a:srgbClr val="FFFFFF"/>
                </a:solidFill>
              </a:rPr>
              <a:t>Введение в нейросети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br>
              <a:rPr lang="ru-RU" dirty="0"/>
            </a:br>
            <a:br>
              <a:rPr lang="ru-RU" dirty="0"/>
            </a:br>
            <a:r>
              <a:rPr lang="ru-RU" dirty="0"/>
              <a:t>История нейросетей</a:t>
            </a:r>
            <a:br>
              <a:rPr lang="en-US" dirty="0"/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1339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7C688C-765D-AD49-B23A-17F33844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Рост вычислительной мощности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690AFE-85E0-454A-BD45-73107BA8DE45}"/>
              </a:ext>
            </a:extLst>
          </p:cNvPr>
          <p:cNvGrpSpPr/>
          <p:nvPr/>
        </p:nvGrpSpPr>
        <p:grpSpPr>
          <a:xfrm>
            <a:off x="914400" y="895350"/>
            <a:ext cx="6952593" cy="4114800"/>
            <a:chOff x="914400" y="895350"/>
            <a:chExt cx="6952593" cy="4114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28A0A0-C473-FD42-89A0-1D2499AC9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5" b="10000"/>
            <a:stretch/>
          </p:blipFill>
          <p:spPr>
            <a:xfrm>
              <a:off x="914400" y="895350"/>
              <a:ext cx="6952593" cy="4114800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849A58A-3118-4D4C-9621-CCF902D3F5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3600" y="2158950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5823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57A4E-FE50-B94E-BF13-49A84E31C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развития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47164-D601-964D-9BC7-ADA055F66B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7"/>
          <a:stretch/>
        </p:blipFill>
        <p:spPr>
          <a:xfrm>
            <a:off x="0" y="895350"/>
            <a:ext cx="9144000" cy="400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85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80E6A-34BD-D74B-BADC-61C8C922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Рост данных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E265D-F1C1-9A4F-A875-ED575C06B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19150"/>
            <a:ext cx="76200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31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br>
              <a:rPr lang="ru-RU" dirty="0"/>
            </a:br>
            <a:br>
              <a:rPr lang="ru-RU" dirty="0"/>
            </a:br>
            <a:r>
              <a:rPr lang="ru-RU" dirty="0"/>
              <a:t>Биологический нейрон</a:t>
            </a:r>
            <a:br>
              <a:rPr lang="en-US" dirty="0"/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6620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3BCB02-7EDC-BA4F-BF10-BB1BE2B25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биологического нейрона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6EB02-AE02-9340-BCAF-782FC0465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65" y="1733550"/>
            <a:ext cx="5486400" cy="25054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A28EB9-1B46-C543-920C-D94A5CBF18D6}"/>
              </a:ext>
            </a:extLst>
          </p:cNvPr>
          <p:cNvSpPr txBox="1"/>
          <p:nvPr/>
        </p:nvSpPr>
        <p:spPr>
          <a:xfrm>
            <a:off x="6629400" y="1276350"/>
            <a:ext cx="2062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u="sng" dirty="0"/>
              <a:t>Свойство</a:t>
            </a:r>
          </a:p>
          <a:p>
            <a:r>
              <a:rPr lang="ru-RU" dirty="0"/>
              <a:t>Накапливает заряд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2466A9-88BB-A442-9F52-071B2FEEF805}"/>
              </a:ext>
            </a:extLst>
          </p:cNvPr>
          <p:cNvSpPr/>
          <p:nvPr/>
        </p:nvSpPr>
        <p:spPr>
          <a:xfrm>
            <a:off x="990600" y="2800350"/>
            <a:ext cx="12954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AF1566-52A6-704B-B98F-2B47DE820F7A}"/>
              </a:ext>
            </a:extLst>
          </p:cNvPr>
          <p:cNvCxnSpPr/>
          <p:nvPr/>
        </p:nvCxnSpPr>
        <p:spPr>
          <a:xfrm>
            <a:off x="2286000" y="3943350"/>
            <a:ext cx="914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E5A34F1-503A-5C44-84AA-E28F7C81E75A}"/>
              </a:ext>
            </a:extLst>
          </p:cNvPr>
          <p:cNvSpPr/>
          <p:nvPr/>
        </p:nvSpPr>
        <p:spPr>
          <a:xfrm>
            <a:off x="6974748" y="2808440"/>
            <a:ext cx="1371600" cy="990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Тело нейрона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263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F6EB02-AE02-9340-BCAF-782FC0465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65" y="1733550"/>
            <a:ext cx="5486400" cy="250545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92466A9-88BB-A442-9F52-071B2FEEF805}"/>
              </a:ext>
            </a:extLst>
          </p:cNvPr>
          <p:cNvSpPr/>
          <p:nvPr/>
        </p:nvSpPr>
        <p:spPr>
          <a:xfrm>
            <a:off x="1447800" y="1700017"/>
            <a:ext cx="914400" cy="103679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3BCB02-7EDC-BA4F-BF10-BB1BE2B25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биологического нейрона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28EB9-1B46-C543-920C-D94A5CBF18D6}"/>
              </a:ext>
            </a:extLst>
          </p:cNvPr>
          <p:cNvSpPr txBox="1"/>
          <p:nvPr/>
        </p:nvSpPr>
        <p:spPr>
          <a:xfrm>
            <a:off x="6629400" y="1276350"/>
            <a:ext cx="2205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u="sng" dirty="0"/>
              <a:t>Свойство</a:t>
            </a:r>
          </a:p>
          <a:p>
            <a:r>
              <a:rPr lang="ru-RU" dirty="0"/>
              <a:t>Принимают сигналы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AF1566-52A6-704B-B98F-2B47DE820F7A}"/>
              </a:ext>
            </a:extLst>
          </p:cNvPr>
          <p:cNvCxnSpPr/>
          <p:nvPr/>
        </p:nvCxnSpPr>
        <p:spPr>
          <a:xfrm>
            <a:off x="2817865" y="2495550"/>
            <a:ext cx="9144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E5A34F1-503A-5C44-84AA-E28F7C81E75A}"/>
              </a:ext>
            </a:extLst>
          </p:cNvPr>
          <p:cNvSpPr/>
          <p:nvPr/>
        </p:nvSpPr>
        <p:spPr>
          <a:xfrm>
            <a:off x="6974748" y="2808440"/>
            <a:ext cx="1371600" cy="990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Тело нейрона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9A71A0-0DA3-114E-91A5-46854BBE358B}"/>
              </a:ext>
            </a:extLst>
          </p:cNvPr>
          <p:cNvSpPr/>
          <p:nvPr/>
        </p:nvSpPr>
        <p:spPr>
          <a:xfrm>
            <a:off x="533400" y="1700017"/>
            <a:ext cx="914400" cy="103679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FEDC967-2A14-D049-8C2D-CAAF37B36F9F}"/>
              </a:ext>
            </a:extLst>
          </p:cNvPr>
          <p:cNvSpPr/>
          <p:nvPr/>
        </p:nvSpPr>
        <p:spPr>
          <a:xfrm>
            <a:off x="609600" y="3424955"/>
            <a:ext cx="914400" cy="103679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1976BC1C-9547-2C4D-96C9-9E3D7ED03D01}"/>
              </a:ext>
            </a:extLst>
          </p:cNvPr>
          <p:cNvCxnSpPr>
            <a:stCxn id="10" idx="0"/>
          </p:cNvCxnSpPr>
          <p:nvPr/>
        </p:nvCxnSpPr>
        <p:spPr>
          <a:xfrm rot="16200000" flipV="1">
            <a:off x="7293329" y="2441221"/>
            <a:ext cx="693890" cy="40548"/>
          </a:xfrm>
          <a:prstGeom prst="bentConnector3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60DD80A8-C3BD-A04D-A1FF-0DD85145EC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95216" y="2288456"/>
            <a:ext cx="693891" cy="346076"/>
          </a:xfrm>
          <a:prstGeom prst="bentConnector3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E18480A7-4F74-C848-BB4F-B022F2516F64}"/>
              </a:ext>
            </a:extLst>
          </p:cNvPr>
          <p:cNvCxnSpPr>
            <a:cxnSpLocks/>
          </p:cNvCxnSpPr>
          <p:nvPr/>
        </p:nvCxnSpPr>
        <p:spPr>
          <a:xfrm rot="5400000">
            <a:off x="7730258" y="2309096"/>
            <a:ext cx="693887" cy="304799"/>
          </a:xfrm>
          <a:prstGeom prst="bentConnector3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36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F6EB02-AE02-9340-BCAF-782FC0465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65" y="1733550"/>
            <a:ext cx="5486400" cy="25054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93BCB02-7EDC-BA4F-BF10-BB1BE2B25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биологического нейрона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28EB9-1B46-C543-920C-D94A5CBF18D6}"/>
              </a:ext>
            </a:extLst>
          </p:cNvPr>
          <p:cNvSpPr txBox="1"/>
          <p:nvPr/>
        </p:nvSpPr>
        <p:spPr>
          <a:xfrm>
            <a:off x="6629400" y="1276350"/>
            <a:ext cx="1828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u="sng" dirty="0"/>
              <a:t>Свойство</a:t>
            </a:r>
          </a:p>
          <a:p>
            <a:r>
              <a:rPr lang="ru-RU" dirty="0"/>
              <a:t>Передает сигнал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AF1566-52A6-704B-B98F-2B47DE820F7A}"/>
              </a:ext>
            </a:extLst>
          </p:cNvPr>
          <p:cNvCxnSpPr>
            <a:cxnSpLocks/>
          </p:cNvCxnSpPr>
          <p:nvPr/>
        </p:nvCxnSpPr>
        <p:spPr>
          <a:xfrm>
            <a:off x="3810000" y="2736807"/>
            <a:ext cx="6096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E5A34F1-503A-5C44-84AA-E28F7C81E75A}"/>
              </a:ext>
            </a:extLst>
          </p:cNvPr>
          <p:cNvSpPr/>
          <p:nvPr/>
        </p:nvSpPr>
        <p:spPr>
          <a:xfrm>
            <a:off x="6974748" y="2808440"/>
            <a:ext cx="1371600" cy="990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ysClr val="windowText" lastClr="000000"/>
                </a:solidFill>
              </a:rPr>
              <a:t>Тело нейрона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FEDC967-2A14-D049-8C2D-CAAF37B36F9F}"/>
              </a:ext>
            </a:extLst>
          </p:cNvPr>
          <p:cNvSpPr/>
          <p:nvPr/>
        </p:nvSpPr>
        <p:spPr>
          <a:xfrm rot="20726764">
            <a:off x="2309161" y="2855116"/>
            <a:ext cx="3429000" cy="85999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1976BC1C-9547-2C4D-96C9-9E3D7ED03D01}"/>
              </a:ext>
            </a:extLst>
          </p:cNvPr>
          <p:cNvCxnSpPr>
            <a:stCxn id="10" idx="0"/>
          </p:cNvCxnSpPr>
          <p:nvPr/>
        </p:nvCxnSpPr>
        <p:spPr>
          <a:xfrm rot="16200000" flipV="1">
            <a:off x="7293329" y="2441221"/>
            <a:ext cx="693890" cy="40548"/>
          </a:xfrm>
          <a:prstGeom prst="bentConnector3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60DD80A8-C3BD-A04D-A1FF-0DD85145EC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95216" y="2288456"/>
            <a:ext cx="693891" cy="346076"/>
          </a:xfrm>
          <a:prstGeom prst="bentConnector3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E18480A7-4F74-C848-BB4F-B022F2516F64}"/>
              </a:ext>
            </a:extLst>
          </p:cNvPr>
          <p:cNvCxnSpPr>
            <a:cxnSpLocks/>
          </p:cNvCxnSpPr>
          <p:nvPr/>
        </p:nvCxnSpPr>
        <p:spPr>
          <a:xfrm rot="5400000">
            <a:off x="7730258" y="2309096"/>
            <a:ext cx="693887" cy="304799"/>
          </a:xfrm>
          <a:prstGeom prst="bentConnector3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3897FE-D60A-9749-ABE8-3F952E42CEB4}"/>
              </a:ext>
            </a:extLst>
          </p:cNvPr>
          <p:cNvCxnSpPr>
            <a:stCxn id="10" idx="2"/>
          </p:cNvCxnSpPr>
          <p:nvPr/>
        </p:nvCxnSpPr>
        <p:spPr>
          <a:xfrm>
            <a:off x="7660548" y="3799040"/>
            <a:ext cx="0" cy="75391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730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br>
              <a:rPr lang="ru-RU" dirty="0"/>
            </a:br>
            <a:br>
              <a:rPr lang="ru-RU" dirty="0"/>
            </a:br>
            <a:r>
              <a:rPr lang="ru-RU" dirty="0"/>
              <a:t>Модель нейрона</a:t>
            </a:r>
            <a:br>
              <a:rPr lang="en-US" dirty="0"/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5359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8455C-D044-5649-BC31-F6233899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нейрона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C82F42-8A56-1D46-B37B-DD304590FBF5}"/>
              </a:ext>
            </a:extLst>
          </p:cNvPr>
          <p:cNvGrpSpPr/>
          <p:nvPr/>
        </p:nvGrpSpPr>
        <p:grpSpPr>
          <a:xfrm>
            <a:off x="152400" y="1200150"/>
            <a:ext cx="5834857" cy="3168642"/>
            <a:chOff x="152400" y="1200150"/>
            <a:chExt cx="5834857" cy="316864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D374C5-B244-9B47-9487-0D3A769FF66F}"/>
                </a:ext>
              </a:extLst>
            </p:cNvPr>
            <p:cNvGrpSpPr/>
            <p:nvPr/>
          </p:nvGrpSpPr>
          <p:grpSpPr>
            <a:xfrm>
              <a:off x="152400" y="1200150"/>
              <a:ext cx="5834857" cy="3168642"/>
              <a:chOff x="152400" y="1200150"/>
              <a:chExt cx="5834857" cy="316864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7C580C5-9AD2-2C44-B6B3-14BAA1036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1200150"/>
                <a:ext cx="5834857" cy="3168642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4009C99-C733-0640-B37A-B2138511BDC2}"/>
                  </a:ext>
                </a:extLst>
              </p:cNvPr>
              <p:cNvSpPr/>
              <p:nvPr/>
            </p:nvSpPr>
            <p:spPr>
              <a:xfrm>
                <a:off x="3505200" y="3181349"/>
                <a:ext cx="417450" cy="407257"/>
              </a:xfrm>
              <a:prstGeom prst="rect">
                <a:avLst/>
              </a:prstGeom>
              <a:noFill/>
              <a:ln>
                <a:solidFill>
                  <a:srgbClr val="FFD4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EC4E65-8641-744C-A088-CA907207F64F}"/>
                </a:ext>
              </a:extLst>
            </p:cNvPr>
            <p:cNvSpPr/>
            <p:nvPr/>
          </p:nvSpPr>
          <p:spPr>
            <a:xfrm>
              <a:off x="914400" y="1581150"/>
              <a:ext cx="304800" cy="306926"/>
            </a:xfrm>
            <a:prstGeom prst="rect">
              <a:avLst/>
            </a:prstGeom>
            <a:solidFill>
              <a:srgbClr val="F9F9FC"/>
            </a:solidFill>
            <a:ln>
              <a:solidFill>
                <a:srgbClr val="F9F9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A34E90-BFFE-524B-B588-DD9BEDF26406}"/>
                </a:ext>
              </a:extLst>
            </p:cNvPr>
            <p:cNvSpPr/>
            <p:nvPr/>
          </p:nvSpPr>
          <p:spPr>
            <a:xfrm>
              <a:off x="911268" y="2450576"/>
              <a:ext cx="304800" cy="306926"/>
            </a:xfrm>
            <a:prstGeom prst="rect">
              <a:avLst/>
            </a:prstGeom>
            <a:solidFill>
              <a:srgbClr val="F9F9FC"/>
            </a:solidFill>
            <a:ln>
              <a:solidFill>
                <a:srgbClr val="F9F9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150C08-F49B-8B46-B810-C020DB3576B2}"/>
                </a:ext>
              </a:extLst>
            </p:cNvPr>
            <p:cNvSpPr/>
            <p:nvPr/>
          </p:nvSpPr>
          <p:spPr>
            <a:xfrm>
              <a:off x="911268" y="3385837"/>
              <a:ext cx="304800" cy="306926"/>
            </a:xfrm>
            <a:prstGeom prst="rect">
              <a:avLst/>
            </a:prstGeom>
            <a:solidFill>
              <a:srgbClr val="F9F9FC"/>
            </a:solidFill>
            <a:ln>
              <a:solidFill>
                <a:srgbClr val="F9F9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CD1FD87-E0CD-7640-A011-2BD51FAF990A}"/>
              </a:ext>
            </a:extLst>
          </p:cNvPr>
          <p:cNvSpPr txBox="1"/>
          <p:nvPr/>
        </p:nvSpPr>
        <p:spPr>
          <a:xfrm>
            <a:off x="6248400" y="971550"/>
            <a:ext cx="2819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Дендриты – </a:t>
            </a:r>
          </a:p>
          <a:p>
            <a:r>
              <a:rPr lang="ru-RU" dirty="0"/>
              <a:t>входы нейрона</a:t>
            </a:r>
          </a:p>
          <a:p>
            <a:endParaRPr lang="ru-RU" dirty="0"/>
          </a:p>
          <a:p>
            <a:r>
              <a:rPr lang="ru-RU" dirty="0"/>
              <a:t>Тело нейрона – </a:t>
            </a:r>
            <a:br>
              <a:rPr lang="ru-RU" dirty="0"/>
            </a:br>
            <a:r>
              <a:rPr lang="ru-RU" dirty="0"/>
              <a:t>сумматор </a:t>
            </a:r>
          </a:p>
          <a:p>
            <a:endParaRPr lang="ru-RU" dirty="0"/>
          </a:p>
          <a:p>
            <a:r>
              <a:rPr lang="ru-RU" dirty="0"/>
              <a:t>Аксон – </a:t>
            </a:r>
            <a:br>
              <a:rPr lang="ru-RU" dirty="0"/>
            </a:br>
            <a:r>
              <a:rPr lang="ru-RU" dirty="0"/>
              <a:t>выход нейрона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569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8455C-D044-5649-BC31-F6233899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нейрона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C82F42-8A56-1D46-B37B-DD304590FBF5}"/>
              </a:ext>
            </a:extLst>
          </p:cNvPr>
          <p:cNvGrpSpPr/>
          <p:nvPr/>
        </p:nvGrpSpPr>
        <p:grpSpPr>
          <a:xfrm>
            <a:off x="152400" y="1200150"/>
            <a:ext cx="5834857" cy="3168642"/>
            <a:chOff x="152400" y="1200150"/>
            <a:chExt cx="5834857" cy="316864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D374C5-B244-9B47-9487-0D3A769FF66F}"/>
                </a:ext>
              </a:extLst>
            </p:cNvPr>
            <p:cNvGrpSpPr/>
            <p:nvPr/>
          </p:nvGrpSpPr>
          <p:grpSpPr>
            <a:xfrm>
              <a:off x="152400" y="1200150"/>
              <a:ext cx="5834857" cy="3168642"/>
              <a:chOff x="152400" y="1200150"/>
              <a:chExt cx="5834857" cy="316864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7C580C5-9AD2-2C44-B6B3-14BAA1036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1200150"/>
                <a:ext cx="5834857" cy="3168642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4009C99-C733-0640-B37A-B2138511BDC2}"/>
                  </a:ext>
                </a:extLst>
              </p:cNvPr>
              <p:cNvSpPr/>
              <p:nvPr/>
            </p:nvSpPr>
            <p:spPr>
              <a:xfrm>
                <a:off x="3505200" y="3181349"/>
                <a:ext cx="417450" cy="407257"/>
              </a:xfrm>
              <a:prstGeom prst="rect">
                <a:avLst/>
              </a:prstGeom>
              <a:noFill/>
              <a:ln>
                <a:solidFill>
                  <a:srgbClr val="FFD4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EC4E65-8641-744C-A088-CA907207F64F}"/>
                </a:ext>
              </a:extLst>
            </p:cNvPr>
            <p:cNvSpPr/>
            <p:nvPr/>
          </p:nvSpPr>
          <p:spPr>
            <a:xfrm>
              <a:off x="914400" y="1581150"/>
              <a:ext cx="304800" cy="306926"/>
            </a:xfrm>
            <a:prstGeom prst="rect">
              <a:avLst/>
            </a:prstGeom>
            <a:solidFill>
              <a:srgbClr val="F9F9FC"/>
            </a:solidFill>
            <a:ln>
              <a:solidFill>
                <a:srgbClr val="F9F9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A34E90-BFFE-524B-B588-DD9BEDF26406}"/>
                </a:ext>
              </a:extLst>
            </p:cNvPr>
            <p:cNvSpPr/>
            <p:nvPr/>
          </p:nvSpPr>
          <p:spPr>
            <a:xfrm>
              <a:off x="911268" y="2450576"/>
              <a:ext cx="304800" cy="306926"/>
            </a:xfrm>
            <a:prstGeom prst="rect">
              <a:avLst/>
            </a:prstGeom>
            <a:solidFill>
              <a:srgbClr val="F9F9FC"/>
            </a:solidFill>
            <a:ln>
              <a:solidFill>
                <a:srgbClr val="F9F9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150C08-F49B-8B46-B810-C020DB3576B2}"/>
                </a:ext>
              </a:extLst>
            </p:cNvPr>
            <p:cNvSpPr/>
            <p:nvPr/>
          </p:nvSpPr>
          <p:spPr>
            <a:xfrm>
              <a:off x="911268" y="3385837"/>
              <a:ext cx="304800" cy="306926"/>
            </a:xfrm>
            <a:prstGeom prst="rect">
              <a:avLst/>
            </a:prstGeom>
            <a:solidFill>
              <a:srgbClr val="F9F9FC"/>
            </a:solidFill>
            <a:ln>
              <a:solidFill>
                <a:srgbClr val="F9F9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D1FD87-E0CD-7640-A011-2BD51FAF990A}"/>
                  </a:ext>
                </a:extLst>
              </p:cNvPr>
              <p:cNvSpPr txBox="1"/>
              <p:nvPr/>
            </p:nvSpPr>
            <p:spPr>
              <a:xfrm>
                <a:off x="6249291" y="2198604"/>
                <a:ext cx="2819400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D1FD87-E0CD-7640-A011-2BD51FAF9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291" y="2198604"/>
                <a:ext cx="2819400" cy="848566"/>
              </a:xfrm>
              <a:prstGeom prst="rect">
                <a:avLst/>
              </a:prstGeom>
              <a:blipFill>
                <a:blip r:embed="rId3"/>
                <a:stretch>
                  <a:fillRect t="-100000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565A0A-318D-DA42-86B0-CE2D3D70548A}"/>
                  </a:ext>
                </a:extLst>
              </p:cNvPr>
              <p:cNvSpPr txBox="1"/>
              <p:nvPr/>
            </p:nvSpPr>
            <p:spPr>
              <a:xfrm>
                <a:off x="550593" y="3634485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565A0A-318D-DA42-86B0-CE2D3D705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93" y="3634485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F9A7BD-4DFC-D74C-A9F2-344B217CB8F1}"/>
                  </a:ext>
                </a:extLst>
              </p:cNvPr>
              <p:cNvSpPr txBox="1"/>
              <p:nvPr/>
            </p:nvSpPr>
            <p:spPr>
              <a:xfrm>
                <a:off x="545271" y="2703438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F9A7BD-4DFC-D74C-A9F2-344B217CB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71" y="2703438"/>
                <a:ext cx="466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6270F4-AC83-4A49-978B-BDAAB5994AAD}"/>
                  </a:ext>
                </a:extLst>
              </p:cNvPr>
              <p:cNvSpPr txBox="1"/>
              <p:nvPr/>
            </p:nvSpPr>
            <p:spPr>
              <a:xfrm>
                <a:off x="517251" y="177674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6270F4-AC83-4A49-978B-BDAAB5994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51" y="1776749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5E24DA-C7D8-C24D-8ED3-A579EA6CD44E}"/>
                  </a:ext>
                </a:extLst>
              </p:cNvPr>
              <p:cNvSpPr txBox="1"/>
              <p:nvPr/>
            </p:nvSpPr>
            <p:spPr>
              <a:xfrm>
                <a:off x="1475793" y="3692763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5E24DA-C7D8-C24D-8ED3-A579EA6CD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793" y="3692763"/>
                <a:ext cx="50712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44B08E-F17B-4645-ABCF-C6CB5C38A0A0}"/>
                  </a:ext>
                </a:extLst>
              </p:cNvPr>
              <p:cNvSpPr txBox="1"/>
              <p:nvPr/>
            </p:nvSpPr>
            <p:spPr>
              <a:xfrm>
                <a:off x="1473132" y="2747739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44B08E-F17B-4645-ABCF-C6CB5C38A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32" y="2747739"/>
                <a:ext cx="50712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B6AE33-32AE-4441-864D-FD25E6435528}"/>
                  </a:ext>
                </a:extLst>
              </p:cNvPr>
              <p:cNvSpPr txBox="1"/>
              <p:nvPr/>
            </p:nvSpPr>
            <p:spPr>
              <a:xfrm>
                <a:off x="1479396" y="1799251"/>
                <a:ext cx="501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B6AE33-32AE-4441-864D-FD25E6435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396" y="1799251"/>
                <a:ext cx="50180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4CB3F5-157F-1D4C-AEAB-B9B4F38CB602}"/>
                  </a:ext>
                </a:extLst>
              </p:cNvPr>
              <p:cNvSpPr txBox="1"/>
              <p:nvPr/>
            </p:nvSpPr>
            <p:spPr>
              <a:xfrm>
                <a:off x="3530092" y="3207371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4CB3F5-157F-1D4C-AEAB-B9B4F38CB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092" y="3207371"/>
                <a:ext cx="36766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D2A70A3-0128-9847-99E1-39030DFB2EA4}"/>
              </a:ext>
            </a:extLst>
          </p:cNvPr>
          <p:cNvSpPr txBox="1"/>
          <p:nvPr/>
        </p:nvSpPr>
        <p:spPr>
          <a:xfrm>
            <a:off x="0" y="995206"/>
            <a:ext cx="190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входные сигналы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96A532-B038-AC43-BFDB-B5C47246386F}"/>
              </a:ext>
            </a:extLst>
          </p:cNvPr>
          <p:cNvSpPr txBox="1"/>
          <p:nvPr/>
        </p:nvSpPr>
        <p:spPr>
          <a:xfrm>
            <a:off x="1216068" y="445202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>
                <a:solidFill>
                  <a:schemeClr val="accent6">
                    <a:lumMod val="75000"/>
                  </a:schemeClr>
                </a:solidFill>
              </a:rPr>
              <a:t>синаптические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 веса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53E1DF-8351-534F-9AEF-4EFDA7FF8271}"/>
              </a:ext>
            </a:extLst>
          </p:cNvPr>
          <p:cNvSpPr txBox="1"/>
          <p:nvPr/>
        </p:nvSpPr>
        <p:spPr>
          <a:xfrm>
            <a:off x="3581400" y="3877429"/>
            <a:ext cx="120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смещение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F4CEF205-5750-6247-9DC0-0FB248AC2C9F}"/>
              </a:ext>
            </a:extLst>
          </p:cNvPr>
          <p:cNvCxnSpPr>
            <a:cxnSpLocks/>
            <a:stCxn id="28" idx="0"/>
            <a:endCxn id="10" idx="3"/>
          </p:cNvCxnSpPr>
          <p:nvPr/>
        </p:nvCxnSpPr>
        <p:spPr>
          <a:xfrm rot="16200000" flipV="1">
            <a:off x="3806716" y="3500913"/>
            <a:ext cx="492451" cy="260582"/>
          </a:xfrm>
          <a:prstGeom prst="curvedConnector2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7FBBC403-75AC-CD4C-BB49-7BA8225A437F}"/>
              </a:ext>
            </a:extLst>
          </p:cNvPr>
          <p:cNvCxnSpPr>
            <a:cxnSpLocks/>
            <a:endCxn id="18" idx="3"/>
          </p:cNvCxnSpPr>
          <p:nvPr/>
        </p:nvCxnSpPr>
        <p:spPr>
          <a:xfrm rot="5400000">
            <a:off x="826687" y="1496112"/>
            <a:ext cx="616635" cy="313971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5F23EC5B-4122-744E-B61F-B3231B7A94A4}"/>
              </a:ext>
            </a:extLst>
          </p:cNvPr>
          <p:cNvCxnSpPr>
            <a:cxnSpLocks/>
            <a:endCxn id="17" idx="3"/>
          </p:cNvCxnSpPr>
          <p:nvPr/>
        </p:nvCxnSpPr>
        <p:spPr>
          <a:xfrm rot="5400000">
            <a:off x="383640" y="1979754"/>
            <a:ext cx="1536070" cy="280630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7B014290-8503-7045-ABDE-5C7F1FC4F712}"/>
              </a:ext>
            </a:extLst>
          </p:cNvPr>
          <p:cNvCxnSpPr>
            <a:cxnSpLocks/>
            <a:endCxn id="2" idx="3"/>
          </p:cNvCxnSpPr>
          <p:nvPr/>
        </p:nvCxnSpPr>
        <p:spPr>
          <a:xfrm rot="5400000">
            <a:off x="-79221" y="2447939"/>
            <a:ext cx="2467117" cy="275307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C2474166-F717-8E41-AD64-EE1020BCDFF0}"/>
              </a:ext>
            </a:extLst>
          </p:cNvPr>
          <p:cNvCxnSpPr>
            <a:stCxn id="25" idx="0"/>
            <a:endCxn id="19" idx="3"/>
          </p:cNvCxnSpPr>
          <p:nvPr/>
        </p:nvCxnSpPr>
        <p:spPr>
          <a:xfrm rot="16200000" flipV="1">
            <a:off x="1852089" y="4008260"/>
            <a:ext cx="574594" cy="312931"/>
          </a:xfrm>
          <a:prstGeom prst="curved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EEAD7197-E612-9249-8429-A8D20E569343}"/>
              </a:ext>
            </a:extLst>
          </p:cNvPr>
          <p:cNvCxnSpPr>
            <a:cxnSpLocks/>
            <a:stCxn id="25" idx="0"/>
            <a:endCxn id="22" idx="3"/>
          </p:cNvCxnSpPr>
          <p:nvPr/>
        </p:nvCxnSpPr>
        <p:spPr>
          <a:xfrm rot="16200000" flipV="1">
            <a:off x="1378246" y="3534418"/>
            <a:ext cx="1519618" cy="315592"/>
          </a:xfrm>
          <a:prstGeom prst="curved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815AF6E9-81F7-9A40-BE37-66AC403A3D53}"/>
              </a:ext>
            </a:extLst>
          </p:cNvPr>
          <p:cNvCxnSpPr>
            <a:stCxn id="25" idx="0"/>
            <a:endCxn id="23" idx="3"/>
          </p:cNvCxnSpPr>
          <p:nvPr/>
        </p:nvCxnSpPr>
        <p:spPr>
          <a:xfrm rot="16200000" flipV="1">
            <a:off x="904473" y="3060644"/>
            <a:ext cx="2468106" cy="314651"/>
          </a:xfrm>
          <a:prstGeom prst="curved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E952760-7803-1441-8EB9-B72988044849}"/>
              </a:ext>
            </a:extLst>
          </p:cNvPr>
          <p:cNvSpPr txBox="1"/>
          <p:nvPr/>
        </p:nvSpPr>
        <p:spPr>
          <a:xfrm>
            <a:off x="4660265" y="1759469"/>
            <a:ext cx="1218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Функция активации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8B5501-CF0E-AA4C-9E83-531F7E6182D2}"/>
                  </a:ext>
                </a:extLst>
              </p:cNvPr>
              <p:cNvSpPr txBox="1"/>
              <p:nvPr/>
            </p:nvSpPr>
            <p:spPr>
              <a:xfrm>
                <a:off x="4664440" y="2757502"/>
                <a:ext cx="370935" cy="369332"/>
              </a:xfrm>
              <a:prstGeom prst="rect">
                <a:avLst/>
              </a:prstGeom>
              <a:solidFill>
                <a:srgbClr val="F9F9FC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8B5501-CF0E-AA4C-9E83-531F7E618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440" y="2757502"/>
                <a:ext cx="370935" cy="369332"/>
              </a:xfrm>
              <a:prstGeom prst="rect">
                <a:avLst/>
              </a:prstGeom>
              <a:blipFill>
                <a:blip r:embed="rId11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591D4D37-183E-7246-BCFE-60D2747E1987}"/>
              </a:ext>
            </a:extLst>
          </p:cNvPr>
          <p:cNvCxnSpPr>
            <a:stCxn id="60" idx="2"/>
            <a:endCxn id="61" idx="3"/>
          </p:cNvCxnSpPr>
          <p:nvPr/>
        </p:nvCxnSpPr>
        <p:spPr>
          <a:xfrm rot="5400000">
            <a:off x="4884159" y="2557016"/>
            <a:ext cx="536368" cy="233936"/>
          </a:xfrm>
          <a:prstGeom prst="curved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269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8455C-D044-5649-BC31-F6233899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нейрона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D1FD87-E0CD-7640-A011-2BD51FAF990A}"/>
                  </a:ext>
                </a:extLst>
              </p:cNvPr>
              <p:cNvSpPr txBox="1"/>
              <p:nvPr/>
            </p:nvSpPr>
            <p:spPr>
              <a:xfrm>
                <a:off x="6249291" y="2198604"/>
                <a:ext cx="2819400" cy="1402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D1FD87-E0CD-7640-A011-2BD51FAF9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291" y="2198604"/>
                <a:ext cx="2819400" cy="1402756"/>
              </a:xfrm>
              <a:prstGeom prst="rect">
                <a:avLst/>
              </a:prstGeom>
              <a:blipFill>
                <a:blip r:embed="rId2"/>
                <a:stretch>
                  <a:fillRect t="-61261" b="-54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565A0A-318D-DA42-86B0-CE2D3D70548A}"/>
                  </a:ext>
                </a:extLst>
              </p:cNvPr>
              <p:cNvSpPr txBox="1"/>
              <p:nvPr/>
            </p:nvSpPr>
            <p:spPr>
              <a:xfrm>
                <a:off x="550593" y="3634485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565A0A-318D-DA42-86B0-CE2D3D705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93" y="3634485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F9A7BD-4DFC-D74C-A9F2-344B217CB8F1}"/>
                  </a:ext>
                </a:extLst>
              </p:cNvPr>
              <p:cNvSpPr txBox="1"/>
              <p:nvPr/>
            </p:nvSpPr>
            <p:spPr>
              <a:xfrm>
                <a:off x="545271" y="2703438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F9A7BD-4DFC-D74C-A9F2-344B217CB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71" y="2703438"/>
                <a:ext cx="4660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6270F4-AC83-4A49-978B-BDAAB5994AAD}"/>
                  </a:ext>
                </a:extLst>
              </p:cNvPr>
              <p:cNvSpPr txBox="1"/>
              <p:nvPr/>
            </p:nvSpPr>
            <p:spPr>
              <a:xfrm>
                <a:off x="517251" y="177674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6270F4-AC83-4A49-978B-BDAAB5994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51" y="1776749"/>
                <a:ext cx="4607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5E24DA-C7D8-C24D-8ED3-A579EA6CD44E}"/>
                  </a:ext>
                </a:extLst>
              </p:cNvPr>
              <p:cNvSpPr txBox="1"/>
              <p:nvPr/>
            </p:nvSpPr>
            <p:spPr>
              <a:xfrm>
                <a:off x="1475793" y="3692763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5E24DA-C7D8-C24D-8ED3-A579EA6CD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793" y="3692763"/>
                <a:ext cx="50712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44B08E-F17B-4645-ABCF-C6CB5C38A0A0}"/>
                  </a:ext>
                </a:extLst>
              </p:cNvPr>
              <p:cNvSpPr txBox="1"/>
              <p:nvPr/>
            </p:nvSpPr>
            <p:spPr>
              <a:xfrm>
                <a:off x="1473132" y="2747739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44B08E-F17B-4645-ABCF-C6CB5C38A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32" y="2747739"/>
                <a:ext cx="50712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B6AE33-32AE-4441-864D-FD25E6435528}"/>
                  </a:ext>
                </a:extLst>
              </p:cNvPr>
              <p:cNvSpPr txBox="1"/>
              <p:nvPr/>
            </p:nvSpPr>
            <p:spPr>
              <a:xfrm>
                <a:off x="1479396" y="1799251"/>
                <a:ext cx="501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B6AE33-32AE-4441-864D-FD25E6435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396" y="1799251"/>
                <a:ext cx="50180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4CB3F5-157F-1D4C-AEAB-B9B4F38CB602}"/>
                  </a:ext>
                </a:extLst>
              </p:cNvPr>
              <p:cNvSpPr txBox="1"/>
              <p:nvPr/>
            </p:nvSpPr>
            <p:spPr>
              <a:xfrm>
                <a:off x="3530092" y="3207371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4CB3F5-157F-1D4C-AEAB-B9B4F38CB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092" y="3207371"/>
                <a:ext cx="36766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8B5501-CF0E-AA4C-9E83-531F7E6182D2}"/>
                  </a:ext>
                </a:extLst>
              </p:cNvPr>
              <p:cNvSpPr txBox="1"/>
              <p:nvPr/>
            </p:nvSpPr>
            <p:spPr>
              <a:xfrm>
                <a:off x="4664440" y="2757502"/>
                <a:ext cx="370935" cy="369332"/>
              </a:xfrm>
              <a:prstGeom prst="rect">
                <a:avLst/>
              </a:prstGeom>
              <a:solidFill>
                <a:srgbClr val="F9F9FC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8B5501-CF0E-AA4C-9E83-531F7E618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440" y="2757502"/>
                <a:ext cx="370935" cy="369332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95DB23A-89C1-8F4E-AEEE-726612BB6DEA}"/>
              </a:ext>
            </a:extLst>
          </p:cNvPr>
          <p:cNvGrpSpPr/>
          <p:nvPr/>
        </p:nvGrpSpPr>
        <p:grpSpPr>
          <a:xfrm>
            <a:off x="304800" y="1426624"/>
            <a:ext cx="5834857" cy="3168642"/>
            <a:chOff x="152400" y="1236374"/>
            <a:chExt cx="5834857" cy="316864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459D83B-DB01-F346-8B74-64292E310454}"/>
                </a:ext>
              </a:extLst>
            </p:cNvPr>
            <p:cNvGrpSpPr/>
            <p:nvPr/>
          </p:nvGrpSpPr>
          <p:grpSpPr>
            <a:xfrm>
              <a:off x="152400" y="1236374"/>
              <a:ext cx="5834857" cy="3168642"/>
              <a:chOff x="152400" y="1236374"/>
              <a:chExt cx="5834857" cy="316864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DC82F42-8A56-1D46-B37B-DD304590FBF5}"/>
                  </a:ext>
                </a:extLst>
              </p:cNvPr>
              <p:cNvGrpSpPr/>
              <p:nvPr/>
            </p:nvGrpSpPr>
            <p:grpSpPr>
              <a:xfrm>
                <a:off x="152400" y="1236374"/>
                <a:ext cx="5834857" cy="3168642"/>
                <a:chOff x="152400" y="1236374"/>
                <a:chExt cx="5834857" cy="3168642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7C580C5-9AD2-2C44-B6B3-14BAA10363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400" y="1236374"/>
                  <a:ext cx="5834857" cy="3168642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3EC4E65-8641-744C-A088-CA907207F64F}"/>
                    </a:ext>
                  </a:extLst>
                </p:cNvPr>
                <p:cNvSpPr/>
                <p:nvPr/>
              </p:nvSpPr>
              <p:spPr>
                <a:xfrm>
                  <a:off x="914400" y="1581150"/>
                  <a:ext cx="304800" cy="306926"/>
                </a:xfrm>
                <a:prstGeom prst="rect">
                  <a:avLst/>
                </a:prstGeom>
                <a:solidFill>
                  <a:srgbClr val="F9F9FC"/>
                </a:solidFill>
                <a:ln>
                  <a:solidFill>
                    <a:srgbClr val="F9F9F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EA34E90-BFFE-524B-B588-DD9BEDF26406}"/>
                    </a:ext>
                  </a:extLst>
                </p:cNvPr>
                <p:cNvSpPr/>
                <p:nvPr/>
              </p:nvSpPr>
              <p:spPr>
                <a:xfrm>
                  <a:off x="906298" y="2491414"/>
                  <a:ext cx="304800" cy="306926"/>
                </a:xfrm>
                <a:prstGeom prst="rect">
                  <a:avLst/>
                </a:prstGeom>
                <a:solidFill>
                  <a:srgbClr val="F9F9FC"/>
                </a:solidFill>
                <a:ln>
                  <a:solidFill>
                    <a:srgbClr val="F9F9F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B150C08-F49B-8B46-B810-C020DB3576B2}"/>
                    </a:ext>
                  </a:extLst>
                </p:cNvPr>
                <p:cNvSpPr/>
                <p:nvPr/>
              </p:nvSpPr>
              <p:spPr>
                <a:xfrm>
                  <a:off x="911268" y="3385837"/>
                  <a:ext cx="304800" cy="306926"/>
                </a:xfrm>
                <a:prstGeom prst="rect">
                  <a:avLst/>
                </a:prstGeom>
                <a:solidFill>
                  <a:srgbClr val="F9F9FC"/>
                </a:solidFill>
                <a:ln>
                  <a:solidFill>
                    <a:srgbClr val="F9F9F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FC97D4-0541-CF41-9174-4CA6FEEA55B8}"/>
                  </a:ext>
                </a:extLst>
              </p:cNvPr>
              <p:cNvSpPr/>
              <p:nvPr/>
            </p:nvSpPr>
            <p:spPr>
              <a:xfrm>
                <a:off x="3308196" y="1394700"/>
                <a:ext cx="1532316" cy="872250"/>
              </a:xfrm>
              <a:prstGeom prst="rect">
                <a:avLst/>
              </a:prstGeom>
              <a:solidFill>
                <a:srgbClr val="F9F9FC"/>
              </a:solidFill>
              <a:ln>
                <a:solidFill>
                  <a:srgbClr val="F9F9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6727762-2566-6D4A-A678-B83671252933}"/>
                </a:ext>
              </a:extLst>
            </p:cNvPr>
            <p:cNvSpPr/>
            <p:nvPr/>
          </p:nvSpPr>
          <p:spPr>
            <a:xfrm>
              <a:off x="228600" y="1504950"/>
              <a:ext cx="609600" cy="2819400"/>
            </a:xfrm>
            <a:prstGeom prst="rect">
              <a:avLst/>
            </a:prstGeom>
            <a:solidFill>
              <a:srgbClr val="F9F9FC"/>
            </a:solidFill>
            <a:ln>
              <a:solidFill>
                <a:srgbClr val="F9F9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2A8C14-9758-EC42-94DD-E6909A95D41E}"/>
                  </a:ext>
                </a:extLst>
              </p:cNvPr>
              <p:cNvSpPr txBox="1"/>
              <p:nvPr/>
            </p:nvSpPr>
            <p:spPr>
              <a:xfrm>
                <a:off x="691122" y="3835680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2A8C14-9758-EC42-94DD-E6909A95D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22" y="3835680"/>
                <a:ext cx="46609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B11CBD-AA8B-7A40-94C7-6B62996931A6}"/>
                  </a:ext>
                </a:extLst>
              </p:cNvPr>
              <p:cNvSpPr txBox="1"/>
              <p:nvPr/>
            </p:nvSpPr>
            <p:spPr>
              <a:xfrm>
                <a:off x="685800" y="2904633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B11CBD-AA8B-7A40-94C7-6B6299693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904633"/>
                <a:ext cx="46076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5AA15-2C31-3049-865E-6CD1092E8BCD}"/>
                  </a:ext>
                </a:extLst>
              </p:cNvPr>
              <p:cNvSpPr txBox="1"/>
              <p:nvPr/>
            </p:nvSpPr>
            <p:spPr>
              <a:xfrm>
                <a:off x="251753" y="2049657"/>
                <a:ext cx="895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5AA15-2C31-3049-865E-6CD1092E8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53" y="2049657"/>
                <a:ext cx="89569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A6E0C4A-8144-1649-AB3D-9C9B0CEF8455}"/>
                  </a:ext>
                </a:extLst>
              </p:cNvPr>
              <p:cNvSpPr txBox="1"/>
              <p:nvPr/>
            </p:nvSpPr>
            <p:spPr>
              <a:xfrm>
                <a:off x="1616322" y="3893958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A6E0C4A-8144-1649-AB3D-9C9B0CEF8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322" y="3893958"/>
                <a:ext cx="50712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D2936B-0A9F-DA4B-B4F8-0F831FADFB3F}"/>
                  </a:ext>
                </a:extLst>
              </p:cNvPr>
              <p:cNvSpPr txBox="1"/>
              <p:nvPr/>
            </p:nvSpPr>
            <p:spPr>
              <a:xfrm>
                <a:off x="1613661" y="2948934"/>
                <a:ext cx="501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D2936B-0A9F-DA4B-B4F8-0F831FADF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661" y="2948934"/>
                <a:ext cx="50180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43C5E3-29B0-B243-894B-C24927417521}"/>
                  </a:ext>
                </a:extLst>
              </p:cNvPr>
              <p:cNvSpPr txBox="1"/>
              <p:nvPr/>
            </p:nvSpPr>
            <p:spPr>
              <a:xfrm>
                <a:off x="1392202" y="1556500"/>
                <a:ext cx="938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43C5E3-29B0-B243-894B-C24927417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02" y="1556500"/>
                <a:ext cx="93859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C84E5A-24F8-8D4D-9424-7F6758E161F2}"/>
                  </a:ext>
                </a:extLst>
              </p:cNvPr>
              <p:cNvSpPr txBox="1"/>
              <p:nvPr/>
            </p:nvSpPr>
            <p:spPr>
              <a:xfrm>
                <a:off x="1613661" y="2026429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C84E5A-24F8-8D4D-9424-7F6758E16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661" y="2026429"/>
                <a:ext cx="50712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767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47364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Простейшие нейроны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8445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8455C-D044-5649-BC31-F6233899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Операция «НЕ»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A5E9BF-57FC-4847-812F-A9CCEE1D3FB6}"/>
              </a:ext>
            </a:extLst>
          </p:cNvPr>
          <p:cNvSpPr/>
          <p:nvPr/>
        </p:nvSpPr>
        <p:spPr>
          <a:xfrm>
            <a:off x="5105400" y="2038350"/>
            <a:ext cx="1371600" cy="12954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E97A4A-891F-FD41-B7AA-52A0E1483BB3}"/>
              </a:ext>
            </a:extLst>
          </p:cNvPr>
          <p:cNvSpPr/>
          <p:nvPr/>
        </p:nvSpPr>
        <p:spPr>
          <a:xfrm>
            <a:off x="6030607" y="2881508"/>
            <a:ext cx="446393" cy="457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C3916-5442-D545-8760-857FCC9DD0A2}"/>
                  </a:ext>
                </a:extLst>
              </p:cNvPr>
              <p:cNvSpPr txBox="1"/>
              <p:nvPr/>
            </p:nvSpPr>
            <p:spPr>
              <a:xfrm>
                <a:off x="5547256" y="2330185"/>
                <a:ext cx="608949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C3916-5442-D545-8760-857FCC9DD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256" y="2330185"/>
                <a:ext cx="608949" cy="670696"/>
              </a:xfrm>
              <a:prstGeom prst="rect">
                <a:avLst/>
              </a:prstGeom>
              <a:blipFill>
                <a:blip r:embed="rId2"/>
                <a:stretch>
                  <a:fillRect l="-132653" t="-144444" r="-46939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9">
                <a:extLst>
                  <a:ext uri="{FF2B5EF4-FFF2-40B4-BE49-F238E27FC236}">
                    <a16:creationId xmlns:a16="http://schemas.microsoft.com/office/drawing/2014/main" id="{B855308D-4422-2E46-98E6-4B217BBD5C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8151957"/>
                  </p:ext>
                </p:extLst>
              </p:nvPr>
            </p:nvGraphicFramePr>
            <p:xfrm>
              <a:off x="838200" y="2109273"/>
              <a:ext cx="16002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0100">
                      <a:extLst>
                        <a:ext uri="{9D8B030D-6E8A-4147-A177-3AD203B41FA5}">
                          <a16:colId xmlns:a16="http://schemas.microsoft.com/office/drawing/2014/main" val="1521868041"/>
                        </a:ext>
                      </a:extLst>
                    </a:gridCol>
                    <a:gridCol w="800100">
                      <a:extLst>
                        <a:ext uri="{9D8B030D-6E8A-4147-A177-3AD203B41FA5}">
                          <a16:colId xmlns:a16="http://schemas.microsoft.com/office/drawing/2014/main" val="3774348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7467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4259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7588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9">
                <a:extLst>
                  <a:ext uri="{FF2B5EF4-FFF2-40B4-BE49-F238E27FC236}">
                    <a16:creationId xmlns:a16="http://schemas.microsoft.com/office/drawing/2014/main" id="{B855308D-4422-2E46-98E6-4B217BBD5C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8151957"/>
                  </p:ext>
                </p:extLst>
              </p:nvPr>
            </p:nvGraphicFramePr>
            <p:xfrm>
              <a:off x="838200" y="2109273"/>
              <a:ext cx="16002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0100">
                      <a:extLst>
                        <a:ext uri="{9D8B030D-6E8A-4147-A177-3AD203B41FA5}">
                          <a16:colId xmlns:a16="http://schemas.microsoft.com/office/drawing/2014/main" val="1521868041"/>
                        </a:ext>
                      </a:extLst>
                    </a:gridCol>
                    <a:gridCol w="800100">
                      <a:extLst>
                        <a:ext uri="{9D8B030D-6E8A-4147-A177-3AD203B41FA5}">
                          <a16:colId xmlns:a16="http://schemas.microsoft.com/office/drawing/2014/main" val="3774348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1587" t="-3448" r="-10476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101587" t="-3448" r="-4762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7467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4259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7588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7088F1E7-1304-184C-AB00-0DFB7ED44655}"/>
              </a:ext>
            </a:extLst>
          </p:cNvPr>
          <p:cNvSpPr/>
          <p:nvPr/>
        </p:nvSpPr>
        <p:spPr>
          <a:xfrm>
            <a:off x="4214883" y="2457450"/>
            <a:ext cx="446393" cy="457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9AC860-ED26-CA43-A90B-3059FBAE51C7}"/>
              </a:ext>
            </a:extLst>
          </p:cNvPr>
          <p:cNvCxnSpPr>
            <a:stCxn id="32" idx="3"/>
            <a:endCxn id="4" idx="1"/>
          </p:cNvCxnSpPr>
          <p:nvPr/>
        </p:nvCxnSpPr>
        <p:spPr>
          <a:xfrm>
            <a:off x="4661276" y="2686050"/>
            <a:ext cx="444124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EC6474F-ECF6-1444-8EB5-398B99E3E7DB}"/>
              </a:ext>
            </a:extLst>
          </p:cNvPr>
          <p:cNvCxnSpPr>
            <a:cxnSpLocks/>
            <a:stCxn id="4" idx="3"/>
            <a:endCxn id="33" idx="2"/>
          </p:cNvCxnSpPr>
          <p:nvPr/>
        </p:nvCxnSpPr>
        <p:spPr>
          <a:xfrm>
            <a:off x="6477000" y="2686050"/>
            <a:ext cx="411696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E3055C-29EB-C945-BDDE-B32DE37CC455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3886200" y="2686050"/>
            <a:ext cx="328683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5EFFFD-0193-114A-BD38-03CD6E81937A}"/>
                  </a:ext>
                </a:extLst>
              </p:cNvPr>
              <p:cNvSpPr txBox="1"/>
              <p:nvPr/>
            </p:nvSpPr>
            <p:spPr>
              <a:xfrm>
                <a:off x="3479011" y="2387084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5EFFFD-0193-114A-BD38-03CD6E819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011" y="2387084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2EAE77-EC93-214C-90ED-68CC415A3DB9}"/>
                  </a:ext>
                </a:extLst>
              </p:cNvPr>
              <p:cNvSpPr txBox="1"/>
              <p:nvPr/>
            </p:nvSpPr>
            <p:spPr>
              <a:xfrm>
                <a:off x="7948392" y="229405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2EAE77-EC93-214C-90ED-68CC415A3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392" y="2294053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109DF10-21F1-F846-BBF0-95D71D65FE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88696" y="2362050"/>
                <a:ext cx="648000" cy="648000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109DF10-21F1-F846-BBF0-95D71D65F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696" y="2362050"/>
                <a:ext cx="648000" cy="648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FF71488-AC1D-0145-86B3-BDA578942290}"/>
              </a:ext>
            </a:extLst>
          </p:cNvPr>
          <p:cNvCxnSpPr>
            <a:stCxn id="33" idx="6"/>
          </p:cNvCxnSpPr>
          <p:nvPr/>
        </p:nvCxnSpPr>
        <p:spPr>
          <a:xfrm>
            <a:off x="7536696" y="2686050"/>
            <a:ext cx="464304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14D7429-2EF6-1040-A8D1-5427091E6598}"/>
                  </a:ext>
                </a:extLst>
              </p:cNvPr>
              <p:cNvSpPr txBox="1"/>
              <p:nvPr/>
            </p:nvSpPr>
            <p:spPr>
              <a:xfrm>
                <a:off x="6477000" y="3267795"/>
                <a:ext cx="1547860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14D7429-2EF6-1040-A8D1-5427091E6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3267795"/>
                <a:ext cx="1547860" cy="710194"/>
              </a:xfrm>
              <a:prstGeom prst="rect">
                <a:avLst/>
              </a:prstGeom>
              <a:blipFill>
                <a:blip r:embed="rId7"/>
                <a:stretch>
                  <a:fillRect l="-40164" t="-191228" r="-12295" b="-277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415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8455C-D044-5649-BC31-F6233899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Операция «НЕ»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A5E9BF-57FC-4847-812F-A9CCEE1D3FB6}"/>
              </a:ext>
            </a:extLst>
          </p:cNvPr>
          <p:cNvSpPr/>
          <p:nvPr/>
        </p:nvSpPr>
        <p:spPr>
          <a:xfrm>
            <a:off x="5105400" y="2038350"/>
            <a:ext cx="1371600" cy="12954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E97A4A-891F-FD41-B7AA-52A0E1483BB3}"/>
              </a:ext>
            </a:extLst>
          </p:cNvPr>
          <p:cNvSpPr/>
          <p:nvPr/>
        </p:nvSpPr>
        <p:spPr>
          <a:xfrm>
            <a:off x="6030607" y="2881508"/>
            <a:ext cx="446393" cy="457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C3916-5442-D545-8760-857FCC9DD0A2}"/>
                  </a:ext>
                </a:extLst>
              </p:cNvPr>
              <p:cNvSpPr txBox="1"/>
              <p:nvPr/>
            </p:nvSpPr>
            <p:spPr>
              <a:xfrm>
                <a:off x="5547256" y="2330185"/>
                <a:ext cx="608949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C3916-5442-D545-8760-857FCC9DD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256" y="2330185"/>
                <a:ext cx="608949" cy="670696"/>
              </a:xfrm>
              <a:prstGeom prst="rect">
                <a:avLst/>
              </a:prstGeom>
              <a:blipFill>
                <a:blip r:embed="rId2"/>
                <a:stretch>
                  <a:fillRect l="-132653" t="-144444" r="-46939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9">
                <a:extLst>
                  <a:ext uri="{FF2B5EF4-FFF2-40B4-BE49-F238E27FC236}">
                    <a16:creationId xmlns:a16="http://schemas.microsoft.com/office/drawing/2014/main" id="{B855308D-4422-2E46-98E6-4B217BBD5C6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109273"/>
              <a:ext cx="16002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0100">
                      <a:extLst>
                        <a:ext uri="{9D8B030D-6E8A-4147-A177-3AD203B41FA5}">
                          <a16:colId xmlns:a16="http://schemas.microsoft.com/office/drawing/2014/main" val="1521868041"/>
                        </a:ext>
                      </a:extLst>
                    </a:gridCol>
                    <a:gridCol w="800100">
                      <a:extLst>
                        <a:ext uri="{9D8B030D-6E8A-4147-A177-3AD203B41FA5}">
                          <a16:colId xmlns:a16="http://schemas.microsoft.com/office/drawing/2014/main" val="3774348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7467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4259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7588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9">
                <a:extLst>
                  <a:ext uri="{FF2B5EF4-FFF2-40B4-BE49-F238E27FC236}">
                    <a16:creationId xmlns:a16="http://schemas.microsoft.com/office/drawing/2014/main" id="{B855308D-4422-2E46-98E6-4B217BBD5C6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109273"/>
              <a:ext cx="16002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0100">
                      <a:extLst>
                        <a:ext uri="{9D8B030D-6E8A-4147-A177-3AD203B41FA5}">
                          <a16:colId xmlns:a16="http://schemas.microsoft.com/office/drawing/2014/main" val="1521868041"/>
                        </a:ext>
                      </a:extLst>
                    </a:gridCol>
                    <a:gridCol w="800100">
                      <a:extLst>
                        <a:ext uri="{9D8B030D-6E8A-4147-A177-3AD203B41FA5}">
                          <a16:colId xmlns:a16="http://schemas.microsoft.com/office/drawing/2014/main" val="3774348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1587" t="-3448" r="-10476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101587" t="-3448" r="-4762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7467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4259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7588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7088F1E7-1304-184C-AB00-0DFB7ED44655}"/>
              </a:ext>
            </a:extLst>
          </p:cNvPr>
          <p:cNvSpPr/>
          <p:nvPr/>
        </p:nvSpPr>
        <p:spPr>
          <a:xfrm>
            <a:off x="4214883" y="2457450"/>
            <a:ext cx="446393" cy="457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9AC860-ED26-CA43-A90B-3059FBAE51C7}"/>
              </a:ext>
            </a:extLst>
          </p:cNvPr>
          <p:cNvCxnSpPr>
            <a:stCxn id="32" idx="3"/>
            <a:endCxn id="4" idx="1"/>
          </p:cNvCxnSpPr>
          <p:nvPr/>
        </p:nvCxnSpPr>
        <p:spPr>
          <a:xfrm>
            <a:off x="4661276" y="2686050"/>
            <a:ext cx="444124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E3055C-29EB-C945-BDDE-B32DE37CC455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3886200" y="2686050"/>
            <a:ext cx="328683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5EFFFD-0193-114A-BD38-03CD6E81937A}"/>
                  </a:ext>
                </a:extLst>
              </p:cNvPr>
              <p:cNvSpPr txBox="1"/>
              <p:nvPr/>
            </p:nvSpPr>
            <p:spPr>
              <a:xfrm>
                <a:off x="3479011" y="2387084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5EFFFD-0193-114A-BD38-03CD6E819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011" y="2387084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7146E00-D931-7748-82FB-06011084E0EF}"/>
              </a:ext>
            </a:extLst>
          </p:cNvPr>
          <p:cNvSpPr txBox="1"/>
          <p:nvPr/>
        </p:nvSpPr>
        <p:spPr>
          <a:xfrm>
            <a:off x="6015597" y="292338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0.5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44F27D-2D60-D94C-B6F9-8E8D85F0E2C2}"/>
              </a:ext>
            </a:extLst>
          </p:cNvPr>
          <p:cNvSpPr txBox="1"/>
          <p:nvPr/>
        </p:nvSpPr>
        <p:spPr>
          <a:xfrm>
            <a:off x="4259965" y="248086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83BD55-EDB5-B74F-97A7-96A2A8808EB7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6477000" y="2686050"/>
            <a:ext cx="411696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4C740E-E8F9-F849-992D-C4705057B645}"/>
                  </a:ext>
                </a:extLst>
              </p:cNvPr>
              <p:cNvSpPr txBox="1"/>
              <p:nvPr/>
            </p:nvSpPr>
            <p:spPr>
              <a:xfrm>
                <a:off x="7948392" y="229405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4C740E-E8F9-F849-992D-C4705057B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392" y="2294053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7CDAC53-9EB3-7147-B1EE-A63884913C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88696" y="2362050"/>
                <a:ext cx="648000" cy="648000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7CDAC53-9EB3-7147-B1EE-A63884913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696" y="2362050"/>
                <a:ext cx="648000" cy="648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5183D8-65BF-7646-BF41-31195AC04069}"/>
              </a:ext>
            </a:extLst>
          </p:cNvPr>
          <p:cNvCxnSpPr>
            <a:stCxn id="17" idx="6"/>
          </p:cNvCxnSpPr>
          <p:nvPr/>
        </p:nvCxnSpPr>
        <p:spPr>
          <a:xfrm>
            <a:off x="7536696" y="2686050"/>
            <a:ext cx="464304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4970BE-4553-A348-B7E2-A98BB076D4C3}"/>
                  </a:ext>
                </a:extLst>
              </p:cNvPr>
              <p:cNvSpPr txBox="1"/>
              <p:nvPr/>
            </p:nvSpPr>
            <p:spPr>
              <a:xfrm>
                <a:off x="6477000" y="3267795"/>
                <a:ext cx="1547860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4970BE-4553-A348-B7E2-A98BB076D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3267795"/>
                <a:ext cx="1547860" cy="710194"/>
              </a:xfrm>
              <a:prstGeom prst="rect">
                <a:avLst/>
              </a:prstGeom>
              <a:blipFill>
                <a:blip r:embed="rId7"/>
                <a:stretch>
                  <a:fillRect l="-40164" t="-191228" r="-12295" b="-277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7BB8D9-7BE6-164A-8CEA-2FD039655722}"/>
                  </a:ext>
                </a:extLst>
              </p:cNvPr>
              <p:cNvSpPr txBox="1"/>
              <p:nvPr/>
            </p:nvSpPr>
            <p:spPr>
              <a:xfrm>
                <a:off x="3694318" y="3306383"/>
                <a:ext cx="10169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b="0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7BB8D9-7BE6-164A-8CEA-2FD039655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318" y="3306383"/>
                <a:ext cx="1016945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802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8455C-D044-5649-BC31-F6233899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Операция «И»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A5E9BF-57FC-4847-812F-A9CCEE1D3FB6}"/>
              </a:ext>
            </a:extLst>
          </p:cNvPr>
          <p:cNvSpPr/>
          <p:nvPr/>
        </p:nvSpPr>
        <p:spPr>
          <a:xfrm>
            <a:off x="5105400" y="2038350"/>
            <a:ext cx="1371600" cy="12954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E97A4A-891F-FD41-B7AA-52A0E1483BB3}"/>
              </a:ext>
            </a:extLst>
          </p:cNvPr>
          <p:cNvSpPr/>
          <p:nvPr/>
        </p:nvSpPr>
        <p:spPr>
          <a:xfrm>
            <a:off x="6030607" y="2881508"/>
            <a:ext cx="446393" cy="457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C3916-5442-D545-8760-857FCC9DD0A2}"/>
                  </a:ext>
                </a:extLst>
              </p:cNvPr>
              <p:cNvSpPr txBox="1"/>
              <p:nvPr/>
            </p:nvSpPr>
            <p:spPr>
              <a:xfrm>
                <a:off x="5547256" y="2330185"/>
                <a:ext cx="608949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C3916-5442-D545-8760-857FCC9DD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256" y="2330185"/>
                <a:ext cx="608949" cy="670696"/>
              </a:xfrm>
              <a:prstGeom prst="rect">
                <a:avLst/>
              </a:prstGeom>
              <a:blipFill>
                <a:blip r:embed="rId2"/>
                <a:stretch>
                  <a:fillRect l="-132653" t="-144444" r="-46939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9">
                <a:extLst>
                  <a:ext uri="{FF2B5EF4-FFF2-40B4-BE49-F238E27FC236}">
                    <a16:creationId xmlns:a16="http://schemas.microsoft.com/office/drawing/2014/main" id="{B855308D-4422-2E46-98E6-4B217BBD5C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4104191"/>
                  </p:ext>
                </p:extLst>
              </p:nvPr>
            </p:nvGraphicFramePr>
            <p:xfrm>
              <a:off x="500550" y="2109273"/>
              <a:ext cx="261057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191">
                      <a:extLst>
                        <a:ext uri="{9D8B030D-6E8A-4147-A177-3AD203B41FA5}">
                          <a16:colId xmlns:a16="http://schemas.microsoft.com/office/drawing/2014/main" val="1521868041"/>
                        </a:ext>
                      </a:extLst>
                    </a:gridCol>
                    <a:gridCol w="870191">
                      <a:extLst>
                        <a:ext uri="{9D8B030D-6E8A-4147-A177-3AD203B41FA5}">
                          <a16:colId xmlns:a16="http://schemas.microsoft.com/office/drawing/2014/main" val="377434854"/>
                        </a:ext>
                      </a:extLst>
                    </a:gridCol>
                    <a:gridCol w="870191">
                      <a:extLst>
                        <a:ext uri="{9D8B030D-6E8A-4147-A177-3AD203B41FA5}">
                          <a16:colId xmlns:a16="http://schemas.microsoft.com/office/drawing/2014/main" val="4528021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ru-RU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7467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4259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7588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26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710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9">
                <a:extLst>
                  <a:ext uri="{FF2B5EF4-FFF2-40B4-BE49-F238E27FC236}">
                    <a16:creationId xmlns:a16="http://schemas.microsoft.com/office/drawing/2014/main" id="{B855308D-4422-2E46-98E6-4B217BBD5C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4104191"/>
                  </p:ext>
                </p:extLst>
              </p:nvPr>
            </p:nvGraphicFramePr>
            <p:xfrm>
              <a:off x="500550" y="2109273"/>
              <a:ext cx="261057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191">
                      <a:extLst>
                        <a:ext uri="{9D8B030D-6E8A-4147-A177-3AD203B41FA5}">
                          <a16:colId xmlns:a16="http://schemas.microsoft.com/office/drawing/2014/main" val="1521868041"/>
                        </a:ext>
                      </a:extLst>
                    </a:gridCol>
                    <a:gridCol w="870191">
                      <a:extLst>
                        <a:ext uri="{9D8B030D-6E8A-4147-A177-3AD203B41FA5}">
                          <a16:colId xmlns:a16="http://schemas.microsoft.com/office/drawing/2014/main" val="377434854"/>
                        </a:ext>
                      </a:extLst>
                    </a:gridCol>
                    <a:gridCol w="870191">
                      <a:extLst>
                        <a:ext uri="{9D8B030D-6E8A-4147-A177-3AD203B41FA5}">
                          <a16:colId xmlns:a16="http://schemas.microsoft.com/office/drawing/2014/main" val="4528021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1449" t="-3448" r="-202899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102941" t="-3448" r="-105882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448" r="-4348" b="-4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7467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4259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7588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26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710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7088F1E7-1304-184C-AB00-0DFB7ED44655}"/>
              </a:ext>
            </a:extLst>
          </p:cNvPr>
          <p:cNvSpPr/>
          <p:nvPr/>
        </p:nvSpPr>
        <p:spPr>
          <a:xfrm>
            <a:off x="4181481" y="2053225"/>
            <a:ext cx="446393" cy="457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9AC860-ED26-CA43-A90B-3059FBAE51C7}"/>
              </a:ext>
            </a:extLst>
          </p:cNvPr>
          <p:cNvCxnSpPr>
            <a:stCxn id="32" idx="3"/>
            <a:endCxn id="4" idx="1"/>
          </p:cNvCxnSpPr>
          <p:nvPr/>
        </p:nvCxnSpPr>
        <p:spPr>
          <a:xfrm>
            <a:off x="4627874" y="2281825"/>
            <a:ext cx="477526" cy="40422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E3055C-29EB-C945-BDDE-B32DE37CC455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3852798" y="2281825"/>
            <a:ext cx="328683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5EFFFD-0193-114A-BD38-03CD6E81937A}"/>
                  </a:ext>
                </a:extLst>
              </p:cNvPr>
              <p:cNvSpPr txBox="1"/>
              <p:nvPr/>
            </p:nvSpPr>
            <p:spPr>
              <a:xfrm>
                <a:off x="3373562" y="209715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5EFFFD-0193-114A-BD38-03CD6E819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562" y="2097159"/>
                <a:ext cx="4607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83BD55-EDB5-B74F-97A7-96A2A8808EB7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6477000" y="2686050"/>
            <a:ext cx="411696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4C740E-E8F9-F849-992D-C4705057B645}"/>
                  </a:ext>
                </a:extLst>
              </p:cNvPr>
              <p:cNvSpPr txBox="1"/>
              <p:nvPr/>
            </p:nvSpPr>
            <p:spPr>
              <a:xfrm>
                <a:off x="7948392" y="229405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4C740E-E8F9-F849-992D-C4705057B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392" y="2294053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7CDAC53-9EB3-7147-B1EE-A63884913C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88696" y="2362050"/>
                <a:ext cx="648000" cy="648000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7CDAC53-9EB3-7147-B1EE-A63884913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696" y="2362050"/>
                <a:ext cx="648000" cy="648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5183D8-65BF-7646-BF41-31195AC04069}"/>
              </a:ext>
            </a:extLst>
          </p:cNvPr>
          <p:cNvCxnSpPr>
            <a:stCxn id="17" idx="6"/>
          </p:cNvCxnSpPr>
          <p:nvPr/>
        </p:nvCxnSpPr>
        <p:spPr>
          <a:xfrm>
            <a:off x="7536696" y="2686050"/>
            <a:ext cx="464304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4970BE-4553-A348-B7E2-A98BB076D4C3}"/>
                  </a:ext>
                </a:extLst>
              </p:cNvPr>
              <p:cNvSpPr txBox="1"/>
              <p:nvPr/>
            </p:nvSpPr>
            <p:spPr>
              <a:xfrm>
                <a:off x="6477000" y="3267795"/>
                <a:ext cx="1547860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4970BE-4553-A348-B7E2-A98BB076D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3267795"/>
                <a:ext cx="1547860" cy="710194"/>
              </a:xfrm>
              <a:prstGeom prst="rect">
                <a:avLst/>
              </a:prstGeom>
              <a:blipFill>
                <a:blip r:embed="rId7"/>
                <a:stretch>
                  <a:fillRect l="-40164" t="-191228" r="-12295" b="-277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1FA72B5D-97E6-5747-B0DD-FE51C8D4EBC2}"/>
              </a:ext>
            </a:extLst>
          </p:cNvPr>
          <p:cNvSpPr/>
          <p:nvPr/>
        </p:nvSpPr>
        <p:spPr>
          <a:xfrm>
            <a:off x="4203671" y="2835516"/>
            <a:ext cx="446393" cy="457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0">
            <a:extLst>
              <a:ext uri="{FF2B5EF4-FFF2-40B4-BE49-F238E27FC236}">
                <a16:creationId xmlns:a16="http://schemas.microsoft.com/office/drawing/2014/main" id="{B2FAADE4-39A5-7240-B2EA-1C2425DE3374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4650064" y="2686050"/>
            <a:ext cx="437107" cy="378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CDFC90-19AD-0D45-B00D-76F6A065B15B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874988" y="3064116"/>
            <a:ext cx="328683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6A5D6BE-E1CB-F149-BCD8-B04F07BE43D3}"/>
                  </a:ext>
                </a:extLst>
              </p:cNvPr>
              <p:cNvSpPr txBox="1"/>
              <p:nvPr/>
            </p:nvSpPr>
            <p:spPr>
              <a:xfrm>
                <a:off x="3386051" y="2835516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6A5D6BE-E1CB-F149-BCD8-B04F07BE4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051" y="2835516"/>
                <a:ext cx="4660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292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8455C-D044-5649-BC31-F6233899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Операция «И»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A5E9BF-57FC-4847-812F-A9CCEE1D3FB6}"/>
              </a:ext>
            </a:extLst>
          </p:cNvPr>
          <p:cNvSpPr/>
          <p:nvPr/>
        </p:nvSpPr>
        <p:spPr>
          <a:xfrm>
            <a:off x="5105400" y="2038350"/>
            <a:ext cx="1371600" cy="12954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E97A4A-891F-FD41-B7AA-52A0E1483BB3}"/>
              </a:ext>
            </a:extLst>
          </p:cNvPr>
          <p:cNvSpPr/>
          <p:nvPr/>
        </p:nvSpPr>
        <p:spPr>
          <a:xfrm>
            <a:off x="6030607" y="2881508"/>
            <a:ext cx="446393" cy="457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C3916-5442-D545-8760-857FCC9DD0A2}"/>
                  </a:ext>
                </a:extLst>
              </p:cNvPr>
              <p:cNvSpPr txBox="1"/>
              <p:nvPr/>
            </p:nvSpPr>
            <p:spPr>
              <a:xfrm>
                <a:off x="5547256" y="2330185"/>
                <a:ext cx="608949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C3916-5442-D545-8760-857FCC9DD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256" y="2330185"/>
                <a:ext cx="608949" cy="670696"/>
              </a:xfrm>
              <a:prstGeom prst="rect">
                <a:avLst/>
              </a:prstGeom>
              <a:blipFill>
                <a:blip r:embed="rId2"/>
                <a:stretch>
                  <a:fillRect l="-132653" t="-144444" r="-46939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9">
                <a:extLst>
                  <a:ext uri="{FF2B5EF4-FFF2-40B4-BE49-F238E27FC236}">
                    <a16:creationId xmlns:a16="http://schemas.microsoft.com/office/drawing/2014/main" id="{B855308D-4422-2E46-98E6-4B217BBD5C6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00550" y="2109273"/>
              <a:ext cx="261057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191">
                      <a:extLst>
                        <a:ext uri="{9D8B030D-6E8A-4147-A177-3AD203B41FA5}">
                          <a16:colId xmlns:a16="http://schemas.microsoft.com/office/drawing/2014/main" val="1521868041"/>
                        </a:ext>
                      </a:extLst>
                    </a:gridCol>
                    <a:gridCol w="870191">
                      <a:extLst>
                        <a:ext uri="{9D8B030D-6E8A-4147-A177-3AD203B41FA5}">
                          <a16:colId xmlns:a16="http://schemas.microsoft.com/office/drawing/2014/main" val="377434854"/>
                        </a:ext>
                      </a:extLst>
                    </a:gridCol>
                    <a:gridCol w="870191">
                      <a:extLst>
                        <a:ext uri="{9D8B030D-6E8A-4147-A177-3AD203B41FA5}">
                          <a16:colId xmlns:a16="http://schemas.microsoft.com/office/drawing/2014/main" val="4528021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ru-RU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7467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4259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7588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26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710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9">
                <a:extLst>
                  <a:ext uri="{FF2B5EF4-FFF2-40B4-BE49-F238E27FC236}">
                    <a16:creationId xmlns:a16="http://schemas.microsoft.com/office/drawing/2014/main" id="{B855308D-4422-2E46-98E6-4B217BBD5C6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00550" y="2109273"/>
              <a:ext cx="261057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191">
                      <a:extLst>
                        <a:ext uri="{9D8B030D-6E8A-4147-A177-3AD203B41FA5}">
                          <a16:colId xmlns:a16="http://schemas.microsoft.com/office/drawing/2014/main" val="1521868041"/>
                        </a:ext>
                      </a:extLst>
                    </a:gridCol>
                    <a:gridCol w="870191">
                      <a:extLst>
                        <a:ext uri="{9D8B030D-6E8A-4147-A177-3AD203B41FA5}">
                          <a16:colId xmlns:a16="http://schemas.microsoft.com/office/drawing/2014/main" val="377434854"/>
                        </a:ext>
                      </a:extLst>
                    </a:gridCol>
                    <a:gridCol w="870191">
                      <a:extLst>
                        <a:ext uri="{9D8B030D-6E8A-4147-A177-3AD203B41FA5}">
                          <a16:colId xmlns:a16="http://schemas.microsoft.com/office/drawing/2014/main" val="4528021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1449" t="-3448" r="-202899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102941" t="-3448" r="-105882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448" r="-4348" b="-4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7467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4259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7588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26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710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7088F1E7-1304-184C-AB00-0DFB7ED44655}"/>
              </a:ext>
            </a:extLst>
          </p:cNvPr>
          <p:cNvSpPr/>
          <p:nvPr/>
        </p:nvSpPr>
        <p:spPr>
          <a:xfrm>
            <a:off x="4181481" y="2053225"/>
            <a:ext cx="446393" cy="457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9AC860-ED26-CA43-A90B-3059FBAE51C7}"/>
              </a:ext>
            </a:extLst>
          </p:cNvPr>
          <p:cNvCxnSpPr>
            <a:stCxn id="32" idx="3"/>
            <a:endCxn id="4" idx="1"/>
          </p:cNvCxnSpPr>
          <p:nvPr/>
        </p:nvCxnSpPr>
        <p:spPr>
          <a:xfrm>
            <a:off x="4627874" y="2281825"/>
            <a:ext cx="477526" cy="40422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E3055C-29EB-C945-BDDE-B32DE37CC455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3852798" y="2281825"/>
            <a:ext cx="328683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5EFFFD-0193-114A-BD38-03CD6E81937A}"/>
                  </a:ext>
                </a:extLst>
              </p:cNvPr>
              <p:cNvSpPr txBox="1"/>
              <p:nvPr/>
            </p:nvSpPr>
            <p:spPr>
              <a:xfrm>
                <a:off x="3373562" y="209715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5EFFFD-0193-114A-BD38-03CD6E819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562" y="2097159"/>
                <a:ext cx="4607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83BD55-EDB5-B74F-97A7-96A2A8808EB7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6477000" y="2686050"/>
            <a:ext cx="411696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4C740E-E8F9-F849-992D-C4705057B645}"/>
                  </a:ext>
                </a:extLst>
              </p:cNvPr>
              <p:cNvSpPr txBox="1"/>
              <p:nvPr/>
            </p:nvSpPr>
            <p:spPr>
              <a:xfrm>
                <a:off x="7948392" y="229405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4C740E-E8F9-F849-992D-C4705057B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392" y="2294053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7CDAC53-9EB3-7147-B1EE-A63884913C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88696" y="2362050"/>
                <a:ext cx="648000" cy="648000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7CDAC53-9EB3-7147-B1EE-A63884913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696" y="2362050"/>
                <a:ext cx="648000" cy="648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5183D8-65BF-7646-BF41-31195AC04069}"/>
              </a:ext>
            </a:extLst>
          </p:cNvPr>
          <p:cNvCxnSpPr>
            <a:stCxn id="17" idx="6"/>
          </p:cNvCxnSpPr>
          <p:nvPr/>
        </p:nvCxnSpPr>
        <p:spPr>
          <a:xfrm>
            <a:off x="7536696" y="2686050"/>
            <a:ext cx="464304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4970BE-4553-A348-B7E2-A98BB076D4C3}"/>
                  </a:ext>
                </a:extLst>
              </p:cNvPr>
              <p:cNvSpPr txBox="1"/>
              <p:nvPr/>
            </p:nvSpPr>
            <p:spPr>
              <a:xfrm>
                <a:off x="6477000" y="3267795"/>
                <a:ext cx="1547860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4970BE-4553-A348-B7E2-A98BB076D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3267795"/>
                <a:ext cx="1547860" cy="710194"/>
              </a:xfrm>
              <a:prstGeom prst="rect">
                <a:avLst/>
              </a:prstGeom>
              <a:blipFill>
                <a:blip r:embed="rId7"/>
                <a:stretch>
                  <a:fillRect l="-40164" t="-191228" r="-12295" b="-277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1FA72B5D-97E6-5747-B0DD-FE51C8D4EBC2}"/>
              </a:ext>
            </a:extLst>
          </p:cNvPr>
          <p:cNvSpPr/>
          <p:nvPr/>
        </p:nvSpPr>
        <p:spPr>
          <a:xfrm>
            <a:off x="4203671" y="2835516"/>
            <a:ext cx="446393" cy="457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0">
            <a:extLst>
              <a:ext uri="{FF2B5EF4-FFF2-40B4-BE49-F238E27FC236}">
                <a16:creationId xmlns:a16="http://schemas.microsoft.com/office/drawing/2014/main" id="{B2FAADE4-39A5-7240-B2EA-1C2425DE3374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4650064" y="2686050"/>
            <a:ext cx="437107" cy="378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CDFC90-19AD-0D45-B00D-76F6A065B15B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874988" y="3064116"/>
            <a:ext cx="328683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6A5D6BE-E1CB-F149-BCD8-B04F07BE43D3}"/>
                  </a:ext>
                </a:extLst>
              </p:cNvPr>
              <p:cNvSpPr txBox="1"/>
              <p:nvPr/>
            </p:nvSpPr>
            <p:spPr>
              <a:xfrm>
                <a:off x="3386051" y="2835516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6A5D6BE-E1CB-F149-BCD8-B04F07BE4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051" y="2835516"/>
                <a:ext cx="4660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55689F-BC23-8B48-A4CF-88E59C2818A4}"/>
                  </a:ext>
                </a:extLst>
              </p:cNvPr>
              <p:cNvSpPr txBox="1"/>
              <p:nvPr/>
            </p:nvSpPr>
            <p:spPr>
              <a:xfrm>
                <a:off x="3695198" y="3304226"/>
                <a:ext cx="114672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=−1.5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55689F-BC23-8B48-A4CF-88E59C28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198" y="3304226"/>
                <a:ext cx="1146724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4E53B81-112C-B646-80F1-F4056E36F558}"/>
              </a:ext>
            </a:extLst>
          </p:cNvPr>
          <p:cNvSpPr txBox="1"/>
          <p:nvPr/>
        </p:nvSpPr>
        <p:spPr>
          <a:xfrm>
            <a:off x="4260940" y="20971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E7EA20-9551-474B-BB2A-A8E607428568}"/>
              </a:ext>
            </a:extLst>
          </p:cNvPr>
          <p:cNvSpPr txBox="1"/>
          <p:nvPr/>
        </p:nvSpPr>
        <p:spPr>
          <a:xfrm>
            <a:off x="4276024" y="28728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5AC55D-65EC-714F-A37B-A7B8DAEDA0FB}"/>
              </a:ext>
            </a:extLst>
          </p:cNvPr>
          <p:cNvSpPr txBox="1"/>
          <p:nvPr/>
        </p:nvSpPr>
        <p:spPr>
          <a:xfrm>
            <a:off x="5980331" y="292694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-1.5</a:t>
            </a:r>
          </a:p>
        </p:txBody>
      </p:sp>
    </p:spTree>
    <p:extLst>
      <p:ext uri="{BB962C8B-B14F-4D97-AF65-F5344CB8AC3E}">
        <p14:creationId xmlns:p14="http://schemas.microsoft.com/office/powerpoint/2010/main" val="457382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Функция активации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8618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222846-40E6-7B4A-AC32-A1D5AD9F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функция активации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31C4CA-AF96-3D4E-BBCC-2D08ED64EF02}"/>
                  </a:ext>
                </a:extLst>
              </p:cNvPr>
              <p:cNvSpPr txBox="1"/>
              <p:nvPr/>
            </p:nvSpPr>
            <p:spPr>
              <a:xfrm>
                <a:off x="500550" y="1077063"/>
                <a:ext cx="7391400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Линейная функций активации = Отсутствие активации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Сумма линейных комбинаций – является линейной комбинацией</a:t>
                </a:r>
                <a:endParaRPr lang="en-US" sz="14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4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31C4CA-AF96-3D4E-BBCC-2D08ED64E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077063"/>
                <a:ext cx="7391400" cy="800219"/>
              </a:xfrm>
              <a:prstGeom prst="rect">
                <a:avLst/>
              </a:prstGeom>
              <a:blipFill>
                <a:blip r:embed="rId2"/>
                <a:stretch>
                  <a:fillRect l="-686" t="-3125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1D93C53-7BB2-654D-BF37-1A0FE5DAA34F}"/>
              </a:ext>
            </a:extLst>
          </p:cNvPr>
          <p:cNvSpPr txBox="1"/>
          <p:nvPr/>
        </p:nvSpPr>
        <p:spPr>
          <a:xfrm>
            <a:off x="4233307" y="1877282"/>
            <a:ext cx="478784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1600" b="1" dirty="0">
                <a:solidFill>
                  <a:srgbClr val="C00000"/>
                </a:solidFill>
              </a:rPr>
              <a:t>Недостатки: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Невозможно использовать обратное распространение ошибки (невозможно учить сеть), поскольку производная функции является константой и не имеет никакого отношения к входному </a:t>
            </a:r>
            <a:r>
              <a:rPr lang="en-US" sz="1400" dirty="0"/>
              <a:t>x.</a:t>
            </a:r>
            <a:endParaRPr lang="ru-RU" sz="1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Все слои нейронной сети свернутся в один, если использовать линейную функцию активации. Независимо от количества слоев в нейронной сети, последний слой все равно будет линейной функцией первого слоя. Таким образом, по сути, линейная функция активации превращает нейронную сеть всего в один слой.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76CFA1-E4D8-3742-929B-C869A8F03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9" y="1933113"/>
            <a:ext cx="3839551" cy="287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94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Professional</a:t>
            </a:r>
            <a:br>
              <a:rPr lang="en-US" dirty="0"/>
            </a:b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Введение в нейросети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66E93D5E-DE15-1E4D-9656-7A5F28470D1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indent="0"/>
            <a:r>
              <a:rPr lang="ru-RU" sz="1150" b="1" dirty="0"/>
              <a:t>Руководитель курса </a:t>
            </a:r>
            <a:r>
              <a:rPr lang="en-US" sz="1150" b="1" dirty="0"/>
              <a:t>Reinforcement Learning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222846-40E6-7B4A-AC32-A1D5AD9F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</a:t>
            </a:r>
            <a:r>
              <a:rPr lang="ru-RU" dirty="0" err="1"/>
              <a:t>Хевисайда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31C4CA-AF96-3D4E-BBCC-2D08ED64EF02}"/>
                  </a:ext>
                </a:extLst>
              </p:cNvPr>
              <p:cNvSpPr txBox="1"/>
              <p:nvPr/>
            </p:nvSpPr>
            <p:spPr>
              <a:xfrm>
                <a:off x="500550" y="1077063"/>
                <a:ext cx="7391400" cy="572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31C4CA-AF96-3D4E-BBCC-2D08ED64E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077063"/>
                <a:ext cx="7391400" cy="572914"/>
              </a:xfrm>
              <a:prstGeom prst="rect">
                <a:avLst/>
              </a:prstGeom>
              <a:blipFill>
                <a:blip r:embed="rId2"/>
                <a:stretch>
                  <a:fillRect l="-2916" t="-172340" b="-25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1D93C53-7BB2-654D-BF37-1A0FE5DAA34F}"/>
              </a:ext>
            </a:extLst>
          </p:cNvPr>
          <p:cNvSpPr txBox="1"/>
          <p:nvPr/>
        </p:nvSpPr>
        <p:spPr>
          <a:xfrm>
            <a:off x="4233307" y="1877282"/>
            <a:ext cx="478784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1600" b="1" dirty="0">
                <a:solidFill>
                  <a:srgbClr val="C00000"/>
                </a:solidFill>
              </a:rPr>
              <a:t>Недостатки: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Данная функция не является дифференцируемой на всей оси</a:t>
            </a:r>
            <a:r>
              <a:rPr lang="en-US" sz="1400" dirty="0"/>
              <a:t> </a:t>
            </a:r>
            <a:r>
              <a:rPr lang="ru-RU" sz="1400" dirty="0"/>
              <a:t>абсцисс, её нельзя использовать в сетях, обучающихся по алгоритму</a:t>
            </a:r>
            <a:r>
              <a:rPr lang="en-US" sz="1400" dirty="0"/>
              <a:t> </a:t>
            </a:r>
            <a:r>
              <a:rPr lang="ru-RU" sz="1400" dirty="0"/>
              <a:t>обратного распространения ошибки.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AE18A9-1F1F-5343-8A68-5751526FD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32776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36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222846-40E6-7B4A-AC32-A1D5AD9F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</a:t>
            </a:r>
            <a:r>
              <a:rPr lang="ru-RU" dirty="0" err="1"/>
              <a:t>Сигмоида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31C4CA-AF96-3D4E-BBCC-2D08ED64EF02}"/>
                  </a:ext>
                </a:extLst>
              </p:cNvPr>
              <p:cNvSpPr txBox="1"/>
              <p:nvPr/>
            </p:nvSpPr>
            <p:spPr>
              <a:xfrm>
                <a:off x="500550" y="1077063"/>
                <a:ext cx="7391400" cy="500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14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31C4CA-AF96-3D4E-BBCC-2D08ED64E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077063"/>
                <a:ext cx="7391400" cy="5006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D93C53-7BB2-654D-BF37-1A0FE5DAA34F}"/>
                  </a:ext>
                </a:extLst>
              </p:cNvPr>
              <p:cNvSpPr txBox="1"/>
              <p:nvPr/>
            </p:nvSpPr>
            <p:spPr>
              <a:xfrm>
                <a:off x="4233307" y="1877282"/>
                <a:ext cx="4787844" cy="2416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ru-RU" sz="1600" b="1" dirty="0">
                    <a:solidFill>
                      <a:srgbClr val="00B050"/>
                    </a:solidFill>
                  </a:rPr>
                  <a:t>Преимущества: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sz="1400" dirty="0"/>
                  <a:t>Нелинейная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sz="1400" dirty="0"/>
                  <a:t>Диапазон значений (0, 1)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sz="1400" dirty="0"/>
                  <a:t>Дифференцируема</a:t>
                </a:r>
                <a:r>
                  <a:rPr lang="en-US" sz="1400" dirty="0"/>
                  <a:t>:</a:t>
                </a:r>
                <a:r>
                  <a:rPr lang="ru-RU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ru-RU" sz="1600" b="1" dirty="0">
                  <a:solidFill>
                    <a:srgbClr val="C00000"/>
                  </a:solidFill>
                </a:endParaRPr>
              </a:p>
              <a:p>
                <a:pPr>
                  <a:spcAft>
                    <a:spcPts val="600"/>
                  </a:spcAft>
                </a:pPr>
                <a:r>
                  <a:rPr lang="ru-RU" sz="1600" b="1" dirty="0">
                    <a:solidFill>
                      <a:srgbClr val="C00000"/>
                    </a:solidFill>
                  </a:rPr>
                  <a:t>Недостатки:</a:t>
                </a:r>
                <a:endParaRPr lang="en-US" sz="1600" b="1" dirty="0">
                  <a:solidFill>
                    <a:srgbClr val="C00000"/>
                  </a:solidFill>
                </a:endParaRP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sz="1400" dirty="0"/>
                  <a:t>затухание градиента: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/>
                          </m:func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D93C53-7BB2-654D-BF37-1A0FE5DA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07" y="1877282"/>
                <a:ext cx="4787844" cy="2416174"/>
              </a:xfrm>
              <a:prstGeom prst="rect">
                <a:avLst/>
              </a:prstGeom>
              <a:blipFill>
                <a:blip r:embed="rId3"/>
                <a:stretch>
                  <a:fillRect l="-794" t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ED0CB37-4B13-A44B-B8C9-6C704CF52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44" y="1924164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75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AE04-4756-1B43-A5D9-CE0391872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Другие функции активации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82FB97-8394-1B4C-ACE9-599F76DFA9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5804" r="7500" b="4911"/>
          <a:stretch/>
        </p:blipFill>
        <p:spPr>
          <a:xfrm>
            <a:off x="914400" y="1047750"/>
            <a:ext cx="7543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40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Нейронная сеть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0301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55A517-E838-ED45-B50E-76FFB4D04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Нейронная сеть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807AD-9EDF-BD43-BD42-5ABDA13BC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00150"/>
            <a:ext cx="6108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37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6F306-D69A-2F4A-BAF7-73DE8EC0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Универсальная теорема аппроксимации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006E24-5E0C-8348-A65F-C39EE8C74D38}"/>
              </a:ext>
            </a:extLst>
          </p:cNvPr>
          <p:cNvSpPr txBox="1"/>
          <p:nvPr/>
        </p:nvSpPr>
        <p:spPr>
          <a:xfrm>
            <a:off x="609601" y="1200150"/>
            <a:ext cx="8305800" cy="3290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Теорема Цыбенко </a:t>
            </a:r>
            <a:r>
              <a:rPr lang="ru-RU" dirty="0"/>
              <a:t>или </a:t>
            </a:r>
            <a:r>
              <a:rPr lang="ru-RU" b="1" dirty="0"/>
              <a:t>Универсальная теорема аппроксимации </a:t>
            </a:r>
            <a:r>
              <a:rPr lang="ru-RU" dirty="0"/>
              <a:t>- теорема,</a:t>
            </a:r>
          </a:p>
          <a:p>
            <a:pPr>
              <a:lnSpc>
                <a:spcPct val="150000"/>
              </a:lnSpc>
            </a:pPr>
            <a:r>
              <a:rPr lang="ru-RU" dirty="0"/>
              <a:t>доказанная Джорджем Цыбенко в 1989 году, которая утверждает, что искусственная нейронная сеть прямой связи с </a:t>
            </a:r>
            <a:r>
              <a:rPr lang="ru-RU" b="1" dirty="0"/>
              <a:t>одним скрытым слоем и нелинейной функцией активаци</a:t>
            </a:r>
            <a:r>
              <a:rPr lang="ru-RU" dirty="0"/>
              <a:t>и (например, </a:t>
            </a:r>
            <a:r>
              <a:rPr lang="ru-RU" dirty="0" err="1"/>
              <a:t>сигмоида</a:t>
            </a:r>
            <a:r>
              <a:rPr lang="ru-RU" dirty="0"/>
              <a:t>) может аппроксимировать </a:t>
            </a:r>
            <a:r>
              <a:rPr lang="ru-RU" b="1" dirty="0"/>
              <a:t>любую ограниченную функцию </a:t>
            </a:r>
            <a:r>
              <a:rPr lang="ru-RU" dirty="0"/>
              <a:t>с не более, чем счетным числом точек разрыва многих переменных с любой точностью.</a:t>
            </a:r>
          </a:p>
          <a:p>
            <a:pPr>
              <a:lnSpc>
                <a:spcPct val="150000"/>
              </a:lnSpc>
            </a:pPr>
            <a:r>
              <a:rPr lang="ru-RU" dirty="0"/>
              <a:t>Условием является: достаточное количество нейронов скрытого слоя.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1400" dirty="0">
                <a:hlinkClick r:id="rId2"/>
              </a:rPr>
              <a:t>https://web.archive.org/web/20151010204407/http://deeplearning.cs.cmu.edu/pdfs/Cybenko.pdf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2206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EA4F-6781-6E40-BF8C-BE75086B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Аппроксимируем функцию</a:t>
            </a:r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DAB1191-9ADB-604E-A0F3-1DBBD8183F6E}"/>
              </a:ext>
            </a:extLst>
          </p:cNvPr>
          <p:cNvGrpSpPr/>
          <p:nvPr/>
        </p:nvGrpSpPr>
        <p:grpSpPr>
          <a:xfrm>
            <a:off x="500550" y="1123950"/>
            <a:ext cx="3520792" cy="3333750"/>
            <a:chOff x="500550" y="1123950"/>
            <a:chExt cx="3520792" cy="333375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50168E8-4A3D-4D4E-A22E-6EB06B1F3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550" y="1123950"/>
              <a:ext cx="3520792" cy="3333750"/>
            </a:xfrm>
            <a:prstGeom prst="rect">
              <a:avLst/>
            </a:prstGeom>
          </p:spPr>
        </p:pic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A1038E3-8C50-F343-9881-DA7B1B53DD77}"/>
                </a:ext>
              </a:extLst>
            </p:cNvPr>
            <p:cNvSpPr/>
            <p:nvPr/>
          </p:nvSpPr>
          <p:spPr>
            <a:xfrm>
              <a:off x="2412304" y="1638561"/>
              <a:ext cx="228600" cy="228600"/>
            </a:xfrm>
            <a:prstGeom prst="ellipse">
              <a:avLst/>
            </a:prstGeom>
            <a:solidFill>
              <a:srgbClr val="F9F9FC"/>
            </a:solidFill>
            <a:ln>
              <a:solidFill>
                <a:srgbClr val="F9F9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D8FCDD9-2E88-C34C-85F5-BFD1BBD0AE95}"/>
                </a:ext>
              </a:extLst>
            </p:cNvPr>
            <p:cNvSpPr/>
            <p:nvPr/>
          </p:nvSpPr>
          <p:spPr>
            <a:xfrm>
              <a:off x="2412305" y="2058183"/>
              <a:ext cx="228600" cy="228600"/>
            </a:xfrm>
            <a:prstGeom prst="ellipse">
              <a:avLst/>
            </a:prstGeom>
            <a:solidFill>
              <a:srgbClr val="F9F9FC"/>
            </a:solidFill>
            <a:ln>
              <a:solidFill>
                <a:srgbClr val="F9F9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0F4BCA1C-DD44-9F49-949F-11564751B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42" y="1123950"/>
            <a:ext cx="4581467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03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EA4F-6781-6E40-BF8C-BE75086B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Аппроксимируем функцию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3A98-3B49-7A4A-82E4-EBD6966F5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3074"/>
            <a:ext cx="9144000" cy="37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81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EA4F-6781-6E40-BF8C-BE75086B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Аппроксимируем функцию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D30C6-3FD6-EF41-A5A4-0C8767545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" y="1200150"/>
            <a:ext cx="9144000" cy="377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98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EA4F-6781-6E40-BF8C-BE75086B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Аппроксимируем функцию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932E3-FBAD-E344-85BF-E2A7206D8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1550"/>
            <a:ext cx="9144000" cy="388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57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#ML-2023-12</a:t>
            </a:r>
            <a:endParaRPr sz="1400" b="1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spc="-5" dirty="0"/>
          </a:p>
          <a:p>
            <a:pPr>
              <a:lnSpc>
                <a:spcPct val="100000"/>
              </a:lnSpc>
            </a:pPr>
            <a:endParaRPr sz="1700" dirty="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EA4F-6781-6E40-BF8C-BE75086B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Аппроксимируем функцию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19FCE-5262-584F-9CD3-661A686A0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1550"/>
            <a:ext cx="9144000" cy="389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32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4603C-B6E1-CF4A-B1C0-2490B4B6E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ошибки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5C8BFC-164A-E949-ACC7-36A7BB855E52}"/>
              </a:ext>
            </a:extLst>
          </p:cNvPr>
          <p:cNvSpPr txBox="1"/>
          <p:nvPr/>
        </p:nvSpPr>
        <p:spPr>
          <a:xfrm>
            <a:off x="500550" y="1292751"/>
            <a:ext cx="4071450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Необходимо реализовать некое правило для оценки качества предсказания - функцию потерь. Функция потерь должна нам показывать, насколько хорошо мы сейчас решаем нашу задачу.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ru-RU" dirty="0"/>
              <a:t>Ошибка предсказания – это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3EDC3-6920-2F49-9C7B-DC5983F19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06963"/>
            <a:ext cx="4010747" cy="21781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A7ABF6-5C53-F74B-A22F-CD7CD0C94D74}"/>
              </a:ext>
            </a:extLst>
          </p:cNvPr>
          <p:cNvSpPr txBox="1"/>
          <p:nvPr/>
        </p:nvSpPr>
        <p:spPr>
          <a:xfrm>
            <a:off x="500550" y="3275677"/>
            <a:ext cx="85206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«расстояние» между истинным значением и предсказанием нашей сети.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ru-RU" dirty="0"/>
              <a:t>Фактически нам необходимо </a:t>
            </a:r>
            <a:r>
              <a:rPr lang="ru-RU" b="1" dirty="0"/>
              <a:t>вычислить ошибку для каждой точки</a:t>
            </a:r>
            <a:r>
              <a:rPr lang="ru-RU" dirty="0"/>
              <a:t>. Далее нам необходимо так </a:t>
            </a:r>
            <a:r>
              <a:rPr lang="ru-RU" b="1" dirty="0"/>
              <a:t>подобрать веса входов каждого нейрона</a:t>
            </a:r>
            <a:r>
              <a:rPr lang="ru-RU" dirty="0"/>
              <a:t>, </a:t>
            </a:r>
            <a:br>
              <a:rPr lang="ru-RU" dirty="0"/>
            </a:br>
            <a:r>
              <a:rPr lang="ru-RU" dirty="0"/>
              <a:t>чтобы </a:t>
            </a:r>
            <a:r>
              <a:rPr lang="ru-RU" b="1" dirty="0"/>
              <a:t>для всех обучающих данных суммарная ошибка была бы минимальна</a:t>
            </a:r>
            <a:r>
              <a:rPr lang="ru-RU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620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Метрики расстояния</a:t>
            </a:r>
          </a:p>
        </p:txBody>
      </p:sp>
    </p:spTree>
    <p:extLst>
      <p:ext uri="{BB962C8B-B14F-4D97-AF65-F5344CB8AC3E}">
        <p14:creationId xmlns:p14="http://schemas.microsoft.com/office/powerpoint/2010/main" val="1783996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18E83F-DF36-2F65-6665-66105C2D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Сходство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1553B60-65EA-0CF7-6C13-4127B432C4C9}"/>
              </a:ext>
            </a:extLst>
          </p:cNvPr>
          <p:cNvSpPr txBox="1"/>
          <p:nvPr/>
        </p:nvSpPr>
        <p:spPr>
          <a:xfrm>
            <a:off x="304800" y="1123950"/>
            <a:ext cx="5181600" cy="13971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4">
              <a:lnSpc>
                <a:spcPct val="100000"/>
              </a:lnSpc>
              <a:tabLst>
                <a:tab pos="410209" algn="l"/>
                <a:tab pos="410845" algn="l"/>
              </a:tabLst>
            </a:pPr>
            <a:r>
              <a:rPr lang="en-T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Виды сходства: </a:t>
            </a:r>
            <a:endParaRPr lang="ru-RU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текстовое,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числовое,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визуальное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ru-RU" spc="-65" dirty="0">
                <a:latin typeface="Calibri" panose="020F0502020204030204" pitchFamily="34" charset="0"/>
                <a:cs typeface="Times New Roman" panose="02020603050405020304" pitchFamily="18" charset="0"/>
              </a:rPr>
              <a:t>семантическое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BD6D7-9436-5F41-A521-15762501FD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63"/>
          <a:stretch/>
        </p:blipFill>
        <p:spPr>
          <a:xfrm>
            <a:off x="2209800" y="1721922"/>
            <a:ext cx="2850797" cy="1699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5F665A-57B8-8A4B-851D-0085D5A4EC02}"/>
              </a:ext>
            </a:extLst>
          </p:cNvPr>
          <p:cNvSpPr txBox="1"/>
          <p:nvPr/>
        </p:nvSpPr>
        <p:spPr>
          <a:xfrm>
            <a:off x="228600" y="3716876"/>
            <a:ext cx="868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u="none" strike="noStrike" dirty="0">
                <a:effectLst/>
                <a:latin typeface="Söhne"/>
              </a:rPr>
              <a:t>Сходство</a:t>
            </a:r>
            <a:r>
              <a:rPr lang="ru-RU" b="0" i="0" u="none" strike="noStrike" dirty="0">
                <a:effectLst/>
                <a:latin typeface="Söhne"/>
              </a:rPr>
              <a:t> - это мера степени схожести, близости между двумя объектами или явлениями. Сходство есть </a:t>
            </a:r>
            <a:r>
              <a:rPr lang="ru-RU" b="1" i="0" u="none" strike="noStrike" dirty="0">
                <a:effectLst/>
                <a:latin typeface="Söhne"/>
              </a:rPr>
              <a:t>численная мера</a:t>
            </a:r>
            <a:r>
              <a:rPr lang="ru-RU" b="0" i="0" u="none" strike="noStrike" dirty="0">
                <a:effectLst/>
                <a:latin typeface="Söhne"/>
              </a:rPr>
              <a:t>, которая определяет, насколько два объекта </a:t>
            </a:r>
            <a:r>
              <a:rPr lang="ru-RU" b="1" i="0" u="none" strike="noStrike" dirty="0">
                <a:effectLst/>
                <a:latin typeface="Söhne"/>
              </a:rPr>
              <a:t>близки</a:t>
            </a:r>
            <a:r>
              <a:rPr lang="ru-RU" b="0" i="0" u="none" strike="noStrike" dirty="0">
                <a:effectLst/>
                <a:latin typeface="Söhne"/>
              </a:rPr>
              <a:t> друг к другу на основе определенной </a:t>
            </a:r>
            <a:r>
              <a:rPr lang="ru-RU" b="1" i="0" u="none" strike="noStrike" dirty="0">
                <a:effectLst/>
                <a:latin typeface="Söhne"/>
              </a:rPr>
              <a:t>метрики</a:t>
            </a:r>
            <a:r>
              <a:rPr lang="ru-RU" b="0" i="0" u="none" strike="noStrike" dirty="0">
                <a:effectLst/>
                <a:latin typeface="Söhne"/>
              </a:rPr>
              <a:t>.</a:t>
            </a:r>
            <a:endParaRPr lang="en-T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BC0C33-0A9D-5F46-89A5-F6A3D5D21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8009" r="6357" b="3896"/>
          <a:stretch/>
        </p:blipFill>
        <p:spPr>
          <a:xfrm>
            <a:off x="4279227" y="197103"/>
            <a:ext cx="2875818" cy="1900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E9D40F-8A60-D442-B4C7-9783A82BE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1" t="14361" r="14546" b="14361"/>
          <a:stretch/>
        </p:blipFill>
        <p:spPr>
          <a:xfrm>
            <a:off x="6408931" y="1838514"/>
            <a:ext cx="2534055" cy="16925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827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7AB02-67E0-324C-A535-B60B9E23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сходства</a:t>
            </a:r>
            <a:endParaRPr lang="en-T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47E72-CD71-4946-8193-907FAA2C6EA4}"/>
              </a:ext>
            </a:extLst>
          </p:cNvPr>
          <p:cNvSpPr txBox="1"/>
          <p:nvPr/>
        </p:nvSpPr>
        <p:spPr>
          <a:xfrm>
            <a:off x="155276" y="971550"/>
            <a:ext cx="4111924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Евклидово расстояние (</a:t>
            </a:r>
            <a:r>
              <a:rPr lang="en-US" sz="1400" b="1" dirty="0"/>
              <a:t>Euclidean Distance)</a:t>
            </a:r>
          </a:p>
          <a:p>
            <a:r>
              <a:rPr lang="ru-RU" sz="1050" dirty="0"/>
              <a:t>геометрическое расстояние между двумя точками в </a:t>
            </a:r>
            <a:r>
              <a:rPr lang="en-US" sz="1050" dirty="0"/>
              <a:t>n-</a:t>
            </a:r>
            <a:r>
              <a:rPr lang="ru-RU" sz="1050" dirty="0"/>
              <a:t>мерном пространстве.</a:t>
            </a:r>
            <a:endParaRPr lang="ru-RU" sz="1400" dirty="0"/>
          </a:p>
          <a:p>
            <a:r>
              <a:rPr lang="ru-RU" sz="1400" b="1" dirty="0"/>
              <a:t>Манхэттенское расстояние (</a:t>
            </a:r>
            <a:r>
              <a:rPr lang="en-US" sz="1400" b="1" dirty="0"/>
              <a:t>Manhattan Distance) </a:t>
            </a:r>
            <a:endParaRPr lang="ru-RU" sz="1400" b="1" dirty="0"/>
          </a:p>
          <a:p>
            <a:r>
              <a:rPr lang="ru-RU" sz="1000" dirty="0"/>
              <a:t>сумма абсолютных различий между координатами двух точек</a:t>
            </a:r>
          </a:p>
          <a:p>
            <a:r>
              <a:rPr lang="ru-RU" sz="1400" b="1" dirty="0"/>
              <a:t>Косинусное сходство (</a:t>
            </a:r>
            <a:r>
              <a:rPr lang="en-US" sz="1400" b="1" dirty="0"/>
              <a:t>Cosine Similarity)</a:t>
            </a:r>
          </a:p>
          <a:p>
            <a:r>
              <a:rPr lang="ru-RU" sz="1000" dirty="0"/>
              <a:t>угол между векторами в </a:t>
            </a:r>
            <a:r>
              <a:rPr lang="en-US" sz="1000" dirty="0"/>
              <a:t>n-</a:t>
            </a:r>
            <a:r>
              <a:rPr lang="ru-RU" sz="1000" dirty="0"/>
              <a:t>мерном пространстве</a:t>
            </a:r>
          </a:p>
          <a:p>
            <a:r>
              <a:rPr lang="ru-RU" sz="1400" b="1" dirty="0"/>
              <a:t>Корреляция Пирсона (</a:t>
            </a:r>
            <a:r>
              <a:rPr lang="en-US" sz="1400" b="1" dirty="0"/>
              <a:t>Pearson Correlation)</a:t>
            </a:r>
          </a:p>
          <a:p>
            <a:r>
              <a:rPr lang="ru-RU" sz="1000" dirty="0"/>
              <a:t>линейная зависимость между переменными</a:t>
            </a:r>
          </a:p>
          <a:p>
            <a:r>
              <a:rPr lang="ru-RU" sz="1400" b="1" dirty="0" err="1"/>
              <a:t>Жаккардово</a:t>
            </a:r>
            <a:r>
              <a:rPr lang="ru-RU" sz="1400" b="1" dirty="0"/>
              <a:t> сходство (</a:t>
            </a:r>
            <a:r>
              <a:rPr lang="en-US" sz="1400" b="1" dirty="0"/>
              <a:t>Jaccard Similarity)</a:t>
            </a:r>
          </a:p>
          <a:p>
            <a:r>
              <a:rPr lang="ru-RU" sz="1000" dirty="0"/>
              <a:t>мера пересечения множеств.</a:t>
            </a:r>
          </a:p>
          <a:p>
            <a:r>
              <a:rPr lang="ru-RU" sz="1400" b="1" dirty="0"/>
              <a:t>Расстояние Левенштейна (</a:t>
            </a:r>
            <a:r>
              <a:rPr lang="en-US" sz="1400" b="1" dirty="0" err="1"/>
              <a:t>Levenshtein</a:t>
            </a:r>
            <a:r>
              <a:rPr lang="en-US" sz="1400" b="1" dirty="0"/>
              <a:t> Distance)</a:t>
            </a:r>
            <a:r>
              <a:rPr lang="en-US" sz="1400" dirty="0"/>
              <a:t> </a:t>
            </a:r>
            <a:r>
              <a:rPr lang="ru-RU" sz="1000" dirty="0"/>
              <a:t>различия между строками путем подсчета минимального количества операций</a:t>
            </a:r>
          </a:p>
          <a:p>
            <a:r>
              <a:rPr lang="ru-RU" sz="1400" b="1" dirty="0"/>
              <a:t>Расстояние Хэмминга (</a:t>
            </a:r>
            <a:r>
              <a:rPr lang="en-US" sz="1400" b="1" dirty="0"/>
              <a:t>Hamming Distance)</a:t>
            </a:r>
          </a:p>
          <a:p>
            <a:r>
              <a:rPr lang="ru-RU" sz="1000" dirty="0"/>
              <a:t>различия между строками фиксированной длины путем подсчета несовпадающих символов.</a:t>
            </a:r>
            <a:endParaRPr lang="ru-RU" sz="1400" dirty="0"/>
          </a:p>
          <a:p>
            <a:r>
              <a:rPr lang="ru-RU" sz="1400" b="1" dirty="0"/>
              <a:t>Расстояние </a:t>
            </a:r>
            <a:r>
              <a:rPr lang="ru-RU" sz="1400" b="1" dirty="0" err="1"/>
              <a:t>Махаланобиса</a:t>
            </a:r>
            <a:r>
              <a:rPr lang="ru-RU" sz="1400" b="1" dirty="0"/>
              <a:t> (</a:t>
            </a:r>
            <a:r>
              <a:rPr lang="en-US" sz="1400" b="1" dirty="0" err="1"/>
              <a:t>Mahalanobis</a:t>
            </a:r>
            <a:r>
              <a:rPr lang="en-US" sz="1400" b="1" dirty="0"/>
              <a:t> Distance)</a:t>
            </a:r>
          </a:p>
          <a:p>
            <a:r>
              <a:rPr lang="ru-RU" sz="1000" dirty="0"/>
              <a:t>ковариация между признаками</a:t>
            </a:r>
          </a:p>
          <a:p>
            <a:r>
              <a:rPr lang="ru-RU" sz="1400" b="1" dirty="0"/>
              <a:t>Метрика </a:t>
            </a:r>
            <a:r>
              <a:rPr lang="ru-RU" sz="1400" b="1" dirty="0" err="1"/>
              <a:t>Минковского</a:t>
            </a:r>
            <a:r>
              <a:rPr lang="ru-RU" sz="1400" b="1" dirty="0"/>
              <a:t> (</a:t>
            </a:r>
            <a:r>
              <a:rPr lang="en-US" sz="1400" b="1" dirty="0" err="1"/>
              <a:t>Minkowski</a:t>
            </a:r>
            <a:r>
              <a:rPr lang="en-US" sz="1400" b="1" dirty="0"/>
              <a:t> Metric)</a:t>
            </a:r>
          </a:p>
          <a:p>
            <a:r>
              <a:rPr lang="ru-RU" sz="1000" dirty="0"/>
              <a:t>обобщенное расстояние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F80EA-63C5-8744-8410-009DBE42835B}"/>
              </a:ext>
            </a:extLst>
          </p:cNvPr>
          <p:cNvSpPr txBox="1"/>
          <p:nvPr/>
        </p:nvSpPr>
        <p:spPr>
          <a:xfrm>
            <a:off x="4447162" y="971550"/>
            <a:ext cx="46015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Корреляция касательной (</a:t>
            </a:r>
            <a:r>
              <a:rPr lang="en-US" sz="1400" b="1" dirty="0" err="1"/>
              <a:t>Tanimoto</a:t>
            </a:r>
            <a:r>
              <a:rPr lang="en-US" sz="1400" b="1" dirty="0"/>
              <a:t> Coefficient)</a:t>
            </a:r>
          </a:p>
          <a:p>
            <a:r>
              <a:rPr lang="ru-RU" sz="1000" dirty="0"/>
              <a:t>сравнение между двумя бинарными векторами.</a:t>
            </a:r>
          </a:p>
          <a:p>
            <a:r>
              <a:rPr lang="ru-RU" sz="1400" b="1" dirty="0"/>
              <a:t>Среднеквадратичное отклонение (</a:t>
            </a:r>
            <a:r>
              <a:rPr lang="en-US" sz="1400" b="1" dirty="0"/>
              <a:t>MSE) </a:t>
            </a:r>
            <a:endParaRPr lang="ru-RU" sz="1400" b="1" dirty="0"/>
          </a:p>
          <a:p>
            <a:r>
              <a:rPr lang="ru-RU" sz="1000" dirty="0"/>
              <a:t>разницу между пикселями двух изображений.</a:t>
            </a:r>
          </a:p>
          <a:p>
            <a:r>
              <a:rPr lang="ru-RU" sz="1400" b="1" dirty="0"/>
              <a:t>Структурный сходство (</a:t>
            </a:r>
            <a:r>
              <a:rPr lang="en-US" sz="1400" b="1" dirty="0"/>
              <a:t>Structural Similarity Index, SSIM) </a:t>
            </a:r>
            <a:endParaRPr lang="ru-RU" sz="1400" b="1" dirty="0"/>
          </a:p>
          <a:p>
            <a:r>
              <a:rPr lang="ru-RU" sz="1000" dirty="0"/>
              <a:t>сходство в структуре, контрасте и яркости между двумя изображениями.</a:t>
            </a:r>
          </a:p>
          <a:p>
            <a:r>
              <a:rPr lang="ru-RU" sz="1400" b="1" dirty="0"/>
              <a:t>Гистограммы цветов (</a:t>
            </a:r>
            <a:r>
              <a:rPr lang="en-US" sz="1400" b="1" dirty="0"/>
              <a:t>Color Histograms) </a:t>
            </a:r>
            <a:endParaRPr lang="ru-RU" sz="1400" b="1" dirty="0"/>
          </a:p>
          <a:p>
            <a:r>
              <a:rPr lang="ru-RU" sz="1000" dirty="0"/>
              <a:t>гистограммы цветовых каналов. </a:t>
            </a:r>
          </a:p>
          <a:p>
            <a:r>
              <a:rPr lang="ru-RU" sz="1400" b="1" dirty="0"/>
              <a:t>Гистограммы текстур (</a:t>
            </a:r>
            <a:r>
              <a:rPr lang="en-US" sz="1400" b="1" dirty="0"/>
              <a:t>Texture Histograms) </a:t>
            </a:r>
            <a:endParaRPr lang="ru-RU" sz="1400" b="1" dirty="0"/>
          </a:p>
          <a:p>
            <a:r>
              <a:rPr lang="ru-RU" sz="1000" dirty="0"/>
              <a:t>текстурные характеристики изображения.</a:t>
            </a:r>
          </a:p>
          <a:p>
            <a:r>
              <a:rPr lang="ru-RU" sz="1400" b="1" dirty="0"/>
              <a:t>Фреймовое сходство (</a:t>
            </a:r>
            <a:r>
              <a:rPr lang="en-US" sz="1400" b="1" dirty="0"/>
              <a:t>Frame Difference) </a:t>
            </a:r>
            <a:endParaRPr lang="ru-RU" sz="1400" b="1" dirty="0"/>
          </a:p>
          <a:p>
            <a:r>
              <a:rPr lang="ru-RU" sz="1000" dirty="0"/>
              <a:t>видеообработка для измерения сходства между кадрами видео.</a:t>
            </a:r>
          </a:p>
          <a:p>
            <a:r>
              <a:rPr lang="en-US" sz="1400" b="1" dirty="0"/>
              <a:t>Wavelet-</a:t>
            </a:r>
            <a:r>
              <a:rPr lang="ru-RU" sz="1400" b="1" dirty="0"/>
              <a:t>преобразование (</a:t>
            </a:r>
            <a:r>
              <a:rPr lang="en-US" sz="1400" b="1" dirty="0"/>
              <a:t>Wavelet Transform)</a:t>
            </a:r>
          </a:p>
          <a:p>
            <a:r>
              <a:rPr lang="ru-RU" sz="1000" dirty="0"/>
              <a:t>высокочастотные и низкочастотные составляющие изображений.</a:t>
            </a:r>
          </a:p>
          <a:p>
            <a:r>
              <a:rPr lang="ru-RU" sz="1400" b="1" dirty="0"/>
              <a:t>Сравнение дескрипторов (</a:t>
            </a:r>
            <a:r>
              <a:rPr lang="en-US" sz="1400" b="1" dirty="0"/>
              <a:t>Feature Descriptors)</a:t>
            </a:r>
          </a:p>
          <a:p>
            <a:r>
              <a:rPr lang="ru-RU" sz="1000" dirty="0"/>
              <a:t>такие как </a:t>
            </a:r>
            <a:r>
              <a:rPr lang="en-US" sz="1000" dirty="0"/>
              <a:t>SIFT, SURF, </a:t>
            </a:r>
            <a:r>
              <a:rPr lang="ru-RU" sz="1000" dirty="0"/>
              <a:t>и </a:t>
            </a:r>
            <a:r>
              <a:rPr lang="en-US" sz="1000" dirty="0"/>
              <a:t>ORB, </a:t>
            </a:r>
            <a:r>
              <a:rPr lang="ru-RU" sz="1000" dirty="0"/>
              <a:t>для извлечения и сравнения ключевых точек и их описаний.</a:t>
            </a:r>
          </a:p>
          <a:p>
            <a:r>
              <a:rPr lang="ru-RU" sz="1400" b="1" dirty="0"/>
              <a:t>Методы сиамских сетей</a:t>
            </a:r>
          </a:p>
          <a:p>
            <a:r>
              <a:rPr lang="ru-RU" sz="1000" dirty="0"/>
              <a:t>Оценивают векторное представление объектов</a:t>
            </a:r>
          </a:p>
          <a:p>
            <a:r>
              <a:rPr lang="ru-RU" sz="1400" b="1" dirty="0"/>
              <a:t>Структурные метрики (</a:t>
            </a:r>
            <a:r>
              <a:rPr lang="en-US" sz="1400" b="1" dirty="0"/>
              <a:t>Structural Metrics)</a:t>
            </a:r>
          </a:p>
          <a:p>
            <a:r>
              <a:rPr lang="ru-RU" sz="1000" dirty="0"/>
              <a:t>структурные характеристики изображений, такие как сетка дескрипторов и глубокие связи.</a:t>
            </a:r>
          </a:p>
        </p:txBody>
      </p:sp>
    </p:spTree>
    <p:extLst>
      <p:ext uri="{BB962C8B-B14F-4D97-AF65-F5344CB8AC3E}">
        <p14:creationId xmlns:p14="http://schemas.microsoft.com/office/powerpoint/2010/main" val="3199682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B42C-5751-5C4B-8300-047C71F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расстояния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B63C5D0-DF0F-FD4D-9AB4-5F4EDE03CA8F}"/>
              </a:ext>
            </a:extLst>
          </p:cNvPr>
          <p:cNvSpPr txBox="1"/>
          <p:nvPr/>
        </p:nvSpPr>
        <p:spPr>
          <a:xfrm>
            <a:off x="500550" y="931890"/>
            <a:ext cx="269985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5"/>
              </a:spcBef>
            </a:pPr>
            <a:r>
              <a:rPr sz="1600" spc="-5" dirty="0">
                <a:latin typeface="Microsoft Sans Serif"/>
                <a:cs typeface="Microsoft Sans Serif"/>
              </a:rPr>
              <a:t>1.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lang="ru-RU" sz="1600" spc="-15" dirty="0">
                <a:latin typeface="Microsoft Sans Serif"/>
                <a:cs typeface="Microsoft Sans Serif"/>
              </a:rPr>
              <a:t>Евклидово </a:t>
            </a:r>
            <a:r>
              <a:rPr lang="ru-RU" sz="1600" spc="-25" dirty="0">
                <a:latin typeface="Microsoft Sans Serif"/>
                <a:cs typeface="Microsoft Sans Serif"/>
              </a:rPr>
              <a:t>расстояние</a:t>
            </a:r>
            <a:endParaRPr sz="1600" dirty="0">
              <a:latin typeface="Microsoft Sans Serif"/>
              <a:cs typeface="Microsoft Sans Serif"/>
            </a:endParaRPr>
          </a:p>
        </p:txBody>
      </p:sp>
      <p:grpSp>
        <p:nvGrpSpPr>
          <p:cNvPr id="5" name="object 4">
            <a:extLst>
              <a:ext uri="{FF2B5EF4-FFF2-40B4-BE49-F238E27FC236}">
                <a16:creationId xmlns:a16="http://schemas.microsoft.com/office/drawing/2014/main" id="{706E76BF-C278-7440-B6BE-38E69F1F463C}"/>
              </a:ext>
            </a:extLst>
          </p:cNvPr>
          <p:cNvGrpSpPr>
            <a:grpSpLocks noChangeAspect="1"/>
          </p:cNvGrpSpPr>
          <p:nvPr/>
        </p:nvGrpSpPr>
        <p:grpSpPr>
          <a:xfrm>
            <a:off x="526100" y="1378792"/>
            <a:ext cx="1445633" cy="1260000"/>
            <a:chOff x="894588" y="2510027"/>
            <a:chExt cx="1745614" cy="1521460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05DE7D8F-BBC1-244A-BB81-BED88E892A73}"/>
                </a:ext>
              </a:extLst>
            </p:cNvPr>
            <p:cNvSpPr/>
            <p:nvPr/>
          </p:nvSpPr>
          <p:spPr>
            <a:xfrm>
              <a:off x="894588" y="2510027"/>
              <a:ext cx="1745614" cy="1521460"/>
            </a:xfrm>
            <a:custGeom>
              <a:avLst/>
              <a:gdLst/>
              <a:ahLst/>
              <a:cxnLst/>
              <a:rect l="l" t="t" r="r" b="b"/>
              <a:pathLst>
                <a:path w="1745614" h="1521460">
                  <a:moveTo>
                    <a:pt x="1745615" y="1482852"/>
                  </a:moveTo>
                  <a:lnTo>
                    <a:pt x="1732915" y="1476502"/>
                  </a:lnTo>
                  <a:lnTo>
                    <a:pt x="1669415" y="1444752"/>
                  </a:lnTo>
                  <a:lnTo>
                    <a:pt x="1669415" y="1476502"/>
                  </a:lnTo>
                  <a:lnTo>
                    <a:pt x="44450" y="1476502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483614"/>
                  </a:lnTo>
                  <a:lnTo>
                    <a:pt x="38100" y="1483614"/>
                  </a:lnTo>
                  <a:lnTo>
                    <a:pt x="38100" y="1489202"/>
                  </a:lnTo>
                  <a:lnTo>
                    <a:pt x="1669415" y="1489202"/>
                  </a:lnTo>
                  <a:lnTo>
                    <a:pt x="1669415" y="1520952"/>
                  </a:lnTo>
                  <a:lnTo>
                    <a:pt x="1732915" y="1489202"/>
                  </a:lnTo>
                  <a:lnTo>
                    <a:pt x="1745615" y="1482852"/>
                  </a:lnTo>
                  <a:close/>
                </a:path>
              </a:pathLst>
            </a:custGeom>
            <a:solidFill>
              <a:srgbClr val="3E6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4BA9D8BC-8BDC-7C46-A817-5E1CFC97FEE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1768" y="3602736"/>
              <a:ext cx="156972" cy="155448"/>
            </a:xfrm>
            <a:prstGeom prst="rect">
              <a:avLst/>
            </a:prstGeom>
          </p:spPr>
        </p:pic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3999F651-605F-724C-89F4-C3B6838B964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6168" y="2807207"/>
              <a:ext cx="156972" cy="155447"/>
            </a:xfrm>
            <a:prstGeom prst="rect">
              <a:avLst/>
            </a:prstGeom>
          </p:spPr>
        </p:pic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271F84F5-B560-A44B-80FA-7356421BEFA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0348" y="2799600"/>
              <a:ext cx="1011923" cy="894575"/>
            </a:xfrm>
            <a:prstGeom prst="rect">
              <a:avLst/>
            </a:prstGeom>
          </p:spPr>
        </p:pic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DD1A8EFC-F2AA-D844-81B6-2882B4F18CB3}"/>
                </a:ext>
              </a:extLst>
            </p:cNvPr>
            <p:cNvSpPr/>
            <p:nvPr/>
          </p:nvSpPr>
          <p:spPr>
            <a:xfrm>
              <a:off x="1303655" y="2934461"/>
              <a:ext cx="815975" cy="698500"/>
            </a:xfrm>
            <a:custGeom>
              <a:avLst/>
              <a:gdLst/>
              <a:ahLst/>
              <a:cxnLst/>
              <a:rect l="l" t="t" r="r" b="b"/>
              <a:pathLst>
                <a:path w="815975" h="698500">
                  <a:moveTo>
                    <a:pt x="716237" y="59604"/>
                  </a:moveTo>
                  <a:lnTo>
                    <a:pt x="0" y="669289"/>
                  </a:lnTo>
                  <a:lnTo>
                    <a:pt x="24637" y="698373"/>
                  </a:lnTo>
                  <a:lnTo>
                    <a:pt x="740904" y="88538"/>
                  </a:lnTo>
                  <a:lnTo>
                    <a:pt x="716237" y="59604"/>
                  </a:lnTo>
                  <a:close/>
                </a:path>
                <a:path w="815975" h="698500">
                  <a:moveTo>
                    <a:pt x="795543" y="47243"/>
                  </a:moveTo>
                  <a:lnTo>
                    <a:pt x="730757" y="47243"/>
                  </a:lnTo>
                  <a:lnTo>
                    <a:pt x="755395" y="76200"/>
                  </a:lnTo>
                  <a:lnTo>
                    <a:pt x="740904" y="88538"/>
                  </a:lnTo>
                  <a:lnTo>
                    <a:pt x="765682" y="117601"/>
                  </a:lnTo>
                  <a:lnTo>
                    <a:pt x="795543" y="47243"/>
                  </a:lnTo>
                  <a:close/>
                </a:path>
                <a:path w="815975" h="698500">
                  <a:moveTo>
                    <a:pt x="730757" y="47243"/>
                  </a:moveTo>
                  <a:lnTo>
                    <a:pt x="716237" y="59604"/>
                  </a:lnTo>
                  <a:lnTo>
                    <a:pt x="740904" y="88538"/>
                  </a:lnTo>
                  <a:lnTo>
                    <a:pt x="755395" y="76200"/>
                  </a:lnTo>
                  <a:lnTo>
                    <a:pt x="730757" y="47243"/>
                  </a:lnTo>
                  <a:close/>
                </a:path>
                <a:path w="815975" h="698500">
                  <a:moveTo>
                    <a:pt x="815594" y="0"/>
                  </a:moveTo>
                  <a:lnTo>
                    <a:pt x="691514" y="30607"/>
                  </a:lnTo>
                  <a:lnTo>
                    <a:pt x="716237" y="59604"/>
                  </a:lnTo>
                  <a:lnTo>
                    <a:pt x="730757" y="47243"/>
                  </a:lnTo>
                  <a:lnTo>
                    <a:pt x="795543" y="47243"/>
                  </a:lnTo>
                  <a:lnTo>
                    <a:pt x="81559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0">
                <a:extLst>
                  <a:ext uri="{FF2B5EF4-FFF2-40B4-BE49-F238E27FC236}">
                    <a16:creationId xmlns:a16="http://schemas.microsoft.com/office/drawing/2014/main" id="{28FCA2BD-9FFB-764E-999D-66CD45EBCDA3}"/>
                  </a:ext>
                </a:extLst>
              </p:cNvPr>
              <p:cNvSpPr txBox="1"/>
              <p:nvPr/>
            </p:nvSpPr>
            <p:spPr>
              <a:xfrm>
                <a:off x="2514600" y="1370837"/>
                <a:ext cx="5798820" cy="1067087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ru-RU" sz="1400" spc="-40" dirty="0">
                    <a:latin typeface="Microsoft Sans Serif"/>
                    <a:cs typeface="Microsoft Sans Serif"/>
                  </a:rPr>
                  <a:t>Для</a:t>
                </a:r>
                <a:r>
                  <a:rPr lang="ru-RU" sz="1400" spc="1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20" dirty="0">
                    <a:latin typeface="Microsoft Sans Serif"/>
                    <a:cs typeface="Microsoft Sans Serif"/>
                  </a:rPr>
                  <a:t>точек </a:t>
                </a:r>
                <a14:m>
                  <m:oMath xmlns:m="http://schemas.openxmlformats.org/officeDocument/2006/math">
                    <m:r>
                      <a:rPr lang="en-US" sz="1400" b="1" i="1" spc="-20" smtClean="0">
                        <a:latin typeface="Cambria Math" panose="02040503050406030204" pitchFamily="18" charset="0"/>
                        <a:cs typeface="Microsoft Sans Serif"/>
                      </a:rPr>
                      <m:t>𝒑</m:t>
                    </m:r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=(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1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2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,…, 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400" spc="-2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20" dirty="0">
                    <a:latin typeface="Microsoft Sans Serif"/>
                    <a:cs typeface="Microsoft Sans Serif"/>
                  </a:rPr>
                  <a:t>и </a:t>
                </a:r>
                <a14:m>
                  <m:oMath xmlns:m="http://schemas.openxmlformats.org/officeDocument/2006/math">
                    <m:r>
                      <a:rPr lang="en-US" sz="1400" b="1" i="1" spc="-20" smtClean="0">
                        <a:latin typeface="Cambria Math" panose="02040503050406030204" pitchFamily="18" charset="0"/>
                        <a:cs typeface="Microsoft Sans Serif"/>
                      </a:rPr>
                      <m:t>𝒒</m:t>
                    </m:r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=(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1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2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,…, 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40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dirty="0">
                    <a:latin typeface="Microsoft Sans Serif"/>
                    <a:cs typeface="Microsoft Sans Serif"/>
                  </a:rPr>
                  <a:t>длина </a:t>
                </a:r>
                <a:r>
                  <a:rPr lang="ru-RU" sz="1400" spc="-25" dirty="0">
                    <a:latin typeface="Microsoft Sans Serif"/>
                    <a:cs typeface="Microsoft Sans Serif"/>
                  </a:rPr>
                  <a:t>отрезка</a:t>
                </a:r>
                <a:r>
                  <a:rPr lang="ru-RU" sz="14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5" dirty="0">
                    <a:latin typeface="Microsoft Sans Serif"/>
                    <a:cs typeface="Microsoft Sans Serif"/>
                  </a:rPr>
                  <a:t>равна:</a:t>
                </a:r>
                <a:endParaRPr lang="en-US" sz="1400" spc="-5" dirty="0">
                  <a:latin typeface="Microsoft Sans Serif"/>
                  <a:cs typeface="Microsoft Sans Serif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Microsoft Sans Serif"/>
                        </a:rPr>
                        <m:t>𝑑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,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+…+(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)^2</m:t>
                          </m:r>
                        </m:e>
                      </m:rad>
                      <m:r>
                        <a:rPr lang="en-US" sz="1400" b="0" i="1" smtClean="0"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naryPr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sz="1400" dirty="0">
                  <a:latin typeface="Microsoft Sans Serif"/>
                  <a:cs typeface="Microsoft Sans Serif"/>
                </a:endParaRPr>
              </a:p>
            </p:txBody>
          </p:sp>
        </mc:Choice>
        <mc:Fallback xmlns="">
          <p:sp>
            <p:nvSpPr>
              <p:cNvPr id="11" name="object 10">
                <a:extLst>
                  <a:ext uri="{FF2B5EF4-FFF2-40B4-BE49-F238E27FC236}">
                    <a16:creationId xmlns:a16="http://schemas.microsoft.com/office/drawing/2014/main" id="{28FCA2BD-9FFB-764E-999D-66CD45EBC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370837"/>
                <a:ext cx="5798820" cy="1067087"/>
              </a:xfrm>
              <a:prstGeom prst="rect">
                <a:avLst/>
              </a:prstGeom>
              <a:blipFill>
                <a:blip r:embed="rId4"/>
                <a:stretch>
                  <a:fillRect l="-1751" t="-33333" b="-94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1">
            <a:extLst>
              <a:ext uri="{FF2B5EF4-FFF2-40B4-BE49-F238E27FC236}">
                <a16:creationId xmlns:a16="http://schemas.microsoft.com/office/drawing/2014/main" id="{31D5B04B-0A10-E844-B504-3D7E40171B21}"/>
              </a:ext>
            </a:extLst>
          </p:cNvPr>
          <p:cNvSpPr txBox="1"/>
          <p:nvPr/>
        </p:nvSpPr>
        <p:spPr>
          <a:xfrm>
            <a:off x="529733" y="2860776"/>
            <a:ext cx="312547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Microsoft Sans Serif"/>
                <a:cs typeface="Microsoft Sans Serif"/>
              </a:rPr>
              <a:t>2.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lang="ru-RU" sz="1600" spc="-10" dirty="0" err="1">
                <a:latin typeface="Microsoft Sans Serif"/>
                <a:cs typeface="Microsoft Sans Serif"/>
              </a:rPr>
              <a:t>Манхеттенское</a:t>
            </a:r>
            <a:r>
              <a:rPr lang="ru-RU" sz="1600" spc="-10" dirty="0">
                <a:latin typeface="Microsoft Sans Serif"/>
                <a:cs typeface="Microsoft Sans Serif"/>
              </a:rPr>
              <a:t> </a:t>
            </a:r>
            <a:r>
              <a:rPr lang="ru-RU" sz="1600" spc="-40" dirty="0">
                <a:latin typeface="Microsoft Sans Serif"/>
                <a:cs typeface="Microsoft Sans Serif"/>
              </a:rPr>
              <a:t>расстояние</a:t>
            </a:r>
            <a:endParaRPr sz="1600" dirty="0">
              <a:latin typeface="Microsoft Sans Serif"/>
              <a:cs typeface="Microsoft Sans Serif"/>
            </a:endParaRPr>
          </a:p>
        </p:txBody>
      </p:sp>
      <p:grpSp>
        <p:nvGrpSpPr>
          <p:cNvPr id="13" name="object 12">
            <a:extLst>
              <a:ext uri="{FF2B5EF4-FFF2-40B4-BE49-F238E27FC236}">
                <a16:creationId xmlns:a16="http://schemas.microsoft.com/office/drawing/2014/main" id="{38E9710B-7038-7949-A2C3-9F18F7AF8A5F}"/>
              </a:ext>
            </a:extLst>
          </p:cNvPr>
          <p:cNvGrpSpPr>
            <a:grpSpLocks noChangeAspect="1"/>
          </p:cNvGrpSpPr>
          <p:nvPr/>
        </p:nvGrpSpPr>
        <p:grpSpPr>
          <a:xfrm>
            <a:off x="500550" y="3239743"/>
            <a:ext cx="1445632" cy="1260000"/>
            <a:chOff x="873252" y="4863084"/>
            <a:chExt cx="1745614" cy="1521460"/>
          </a:xfrm>
        </p:grpSpPr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BB868FFC-5682-9E43-B316-22E8CCE40E36}"/>
                </a:ext>
              </a:extLst>
            </p:cNvPr>
            <p:cNvSpPr/>
            <p:nvPr/>
          </p:nvSpPr>
          <p:spPr>
            <a:xfrm>
              <a:off x="873252" y="4863084"/>
              <a:ext cx="1745614" cy="1521460"/>
            </a:xfrm>
            <a:custGeom>
              <a:avLst/>
              <a:gdLst/>
              <a:ahLst/>
              <a:cxnLst/>
              <a:rect l="l" t="t" r="r" b="b"/>
              <a:pathLst>
                <a:path w="1745614" h="1521460">
                  <a:moveTo>
                    <a:pt x="1745615" y="1482852"/>
                  </a:moveTo>
                  <a:lnTo>
                    <a:pt x="1732915" y="1476502"/>
                  </a:lnTo>
                  <a:lnTo>
                    <a:pt x="1669415" y="1444752"/>
                  </a:lnTo>
                  <a:lnTo>
                    <a:pt x="1669415" y="1476502"/>
                  </a:lnTo>
                  <a:lnTo>
                    <a:pt x="44450" y="1476502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483563"/>
                  </a:lnTo>
                  <a:lnTo>
                    <a:pt x="38100" y="1483563"/>
                  </a:lnTo>
                  <a:lnTo>
                    <a:pt x="38100" y="1489202"/>
                  </a:lnTo>
                  <a:lnTo>
                    <a:pt x="1669415" y="1489202"/>
                  </a:lnTo>
                  <a:lnTo>
                    <a:pt x="1669415" y="1520952"/>
                  </a:lnTo>
                  <a:lnTo>
                    <a:pt x="1732915" y="1489202"/>
                  </a:lnTo>
                  <a:lnTo>
                    <a:pt x="1745615" y="1482852"/>
                  </a:lnTo>
                  <a:close/>
                </a:path>
              </a:pathLst>
            </a:custGeom>
            <a:solidFill>
              <a:srgbClr val="3E6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E8E5491-33E0-7D47-BECD-897D70081C2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0432" y="5954268"/>
              <a:ext cx="156971" cy="156972"/>
            </a:xfrm>
            <a:prstGeom prst="rect">
              <a:avLst/>
            </a:prstGeom>
          </p:spPr>
        </p:pic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89F1E258-59FA-0B42-A1E3-8F198EBD9AE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4832" y="5158740"/>
              <a:ext cx="156972" cy="156972"/>
            </a:xfrm>
            <a:prstGeom prst="rect">
              <a:avLst/>
            </a:prstGeom>
          </p:spPr>
        </p:pic>
        <p:pic>
          <p:nvPicPr>
            <p:cNvPr id="17" name="object 16">
              <a:extLst>
                <a:ext uri="{FF2B5EF4-FFF2-40B4-BE49-F238E27FC236}">
                  <a16:creationId xmlns:a16="http://schemas.microsoft.com/office/drawing/2014/main" id="{8B85C998-C926-3B4A-B62F-C46B3E21C097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36" y="5897880"/>
              <a:ext cx="999756" cy="310959"/>
            </a:xfrm>
            <a:prstGeom prst="rect">
              <a:avLst/>
            </a:prstGeom>
          </p:spPr>
        </p:pic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8722DF0E-ABD9-6441-BDEA-CE8E17F7C558}"/>
                </a:ext>
              </a:extLst>
            </p:cNvPr>
            <p:cNvSpPr/>
            <p:nvPr/>
          </p:nvSpPr>
          <p:spPr>
            <a:xfrm>
              <a:off x="1360170" y="5975604"/>
              <a:ext cx="803275" cy="114300"/>
            </a:xfrm>
            <a:custGeom>
              <a:avLst/>
              <a:gdLst/>
              <a:ahLst/>
              <a:cxnLst/>
              <a:rect l="l" t="t" r="r" b="b"/>
              <a:pathLst>
                <a:path w="803275" h="114300">
                  <a:moveTo>
                    <a:pt x="688975" y="0"/>
                  </a:moveTo>
                  <a:lnTo>
                    <a:pt x="688975" y="114300"/>
                  </a:lnTo>
                  <a:lnTo>
                    <a:pt x="765175" y="76200"/>
                  </a:lnTo>
                  <a:lnTo>
                    <a:pt x="708025" y="76200"/>
                  </a:lnTo>
                  <a:lnTo>
                    <a:pt x="708025" y="38100"/>
                  </a:lnTo>
                  <a:lnTo>
                    <a:pt x="765175" y="38100"/>
                  </a:lnTo>
                  <a:lnTo>
                    <a:pt x="688975" y="0"/>
                  </a:lnTo>
                  <a:close/>
                </a:path>
                <a:path w="803275" h="114300">
                  <a:moveTo>
                    <a:pt x="68897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688975" y="76200"/>
                  </a:lnTo>
                  <a:lnTo>
                    <a:pt x="688975" y="38100"/>
                  </a:lnTo>
                  <a:close/>
                </a:path>
                <a:path w="803275" h="114300">
                  <a:moveTo>
                    <a:pt x="765175" y="38100"/>
                  </a:moveTo>
                  <a:lnTo>
                    <a:pt x="708025" y="38100"/>
                  </a:lnTo>
                  <a:lnTo>
                    <a:pt x="708025" y="76200"/>
                  </a:lnTo>
                  <a:lnTo>
                    <a:pt x="765175" y="76200"/>
                  </a:lnTo>
                  <a:lnTo>
                    <a:pt x="803275" y="57150"/>
                  </a:lnTo>
                  <a:lnTo>
                    <a:pt x="765175" y="3810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919D496B-9D61-CC4F-BF2F-379CA4CA419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5584" y="5167884"/>
              <a:ext cx="310959" cy="885431"/>
            </a:xfrm>
            <a:prstGeom prst="rect">
              <a:avLst/>
            </a:prstGeom>
          </p:spPr>
        </p:pic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D1FF9449-5FA6-EC40-9DCE-62813AD6A676}"/>
                </a:ext>
              </a:extLst>
            </p:cNvPr>
            <p:cNvSpPr/>
            <p:nvPr/>
          </p:nvSpPr>
          <p:spPr>
            <a:xfrm>
              <a:off x="2106168" y="5302758"/>
              <a:ext cx="114300" cy="689610"/>
            </a:xfrm>
            <a:custGeom>
              <a:avLst/>
              <a:gdLst/>
              <a:ahLst/>
              <a:cxnLst/>
              <a:rect l="l" t="t" r="r" b="b"/>
              <a:pathLst>
                <a:path w="114300" h="689610">
                  <a:moveTo>
                    <a:pt x="76200" y="95249"/>
                  </a:moveTo>
                  <a:lnTo>
                    <a:pt x="38100" y="95249"/>
                  </a:lnTo>
                  <a:lnTo>
                    <a:pt x="38100" y="689127"/>
                  </a:lnTo>
                  <a:lnTo>
                    <a:pt x="76200" y="689127"/>
                  </a:lnTo>
                  <a:lnTo>
                    <a:pt x="76200" y="95249"/>
                  </a:lnTo>
                  <a:close/>
                </a:path>
                <a:path w="114300" h="689610">
                  <a:moveTo>
                    <a:pt x="57150" y="0"/>
                  </a:moveTo>
                  <a:lnTo>
                    <a:pt x="0" y="114299"/>
                  </a:lnTo>
                  <a:lnTo>
                    <a:pt x="38100" y="114299"/>
                  </a:lnTo>
                  <a:lnTo>
                    <a:pt x="38100" y="95249"/>
                  </a:lnTo>
                  <a:lnTo>
                    <a:pt x="104775" y="95249"/>
                  </a:lnTo>
                  <a:lnTo>
                    <a:pt x="57150" y="0"/>
                  </a:lnTo>
                  <a:close/>
                </a:path>
                <a:path w="114300" h="689610">
                  <a:moveTo>
                    <a:pt x="104775" y="95249"/>
                  </a:moveTo>
                  <a:lnTo>
                    <a:pt x="76200" y="95249"/>
                  </a:lnTo>
                  <a:lnTo>
                    <a:pt x="76200" y="114299"/>
                  </a:lnTo>
                  <a:lnTo>
                    <a:pt x="114300" y="114299"/>
                  </a:lnTo>
                  <a:lnTo>
                    <a:pt x="104775" y="95249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bject 10">
                <a:extLst>
                  <a:ext uri="{FF2B5EF4-FFF2-40B4-BE49-F238E27FC236}">
                    <a16:creationId xmlns:a16="http://schemas.microsoft.com/office/drawing/2014/main" id="{A1D9C44E-79B6-4245-92BE-A03E7F33D4B2}"/>
                  </a:ext>
                </a:extLst>
              </p:cNvPr>
              <p:cNvSpPr txBox="1"/>
              <p:nvPr/>
            </p:nvSpPr>
            <p:spPr>
              <a:xfrm>
                <a:off x="2480682" y="3355867"/>
                <a:ext cx="5798820" cy="817083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ru-RU" sz="1400" spc="-40" dirty="0">
                    <a:latin typeface="Microsoft Sans Serif"/>
                    <a:cs typeface="Microsoft Sans Serif"/>
                  </a:rPr>
                  <a:t>Для</a:t>
                </a:r>
                <a:r>
                  <a:rPr lang="ru-RU" sz="1400" spc="1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20" dirty="0">
                    <a:latin typeface="Microsoft Sans Serif"/>
                    <a:cs typeface="Microsoft Sans Serif"/>
                  </a:rPr>
                  <a:t>точек </a:t>
                </a:r>
                <a14:m>
                  <m:oMath xmlns:m="http://schemas.openxmlformats.org/officeDocument/2006/math">
                    <m:r>
                      <a:rPr lang="en-US" sz="1400" b="1" i="1" spc="-20" smtClean="0">
                        <a:latin typeface="Cambria Math" panose="02040503050406030204" pitchFamily="18" charset="0"/>
                        <a:cs typeface="Microsoft Sans Serif"/>
                      </a:rPr>
                      <m:t>𝒑</m:t>
                    </m:r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=(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1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2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,…, 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400" spc="-2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20" dirty="0">
                    <a:latin typeface="Microsoft Sans Serif"/>
                    <a:cs typeface="Microsoft Sans Serif"/>
                  </a:rPr>
                  <a:t>и </a:t>
                </a:r>
                <a14:m>
                  <m:oMath xmlns:m="http://schemas.openxmlformats.org/officeDocument/2006/math">
                    <m:r>
                      <a:rPr lang="en-US" sz="1400" b="1" i="1" spc="-20" smtClean="0">
                        <a:latin typeface="Cambria Math" panose="02040503050406030204" pitchFamily="18" charset="0"/>
                        <a:cs typeface="Microsoft Sans Serif"/>
                      </a:rPr>
                      <m:t>𝒒</m:t>
                    </m:r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=(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1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2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,…, 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40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dirty="0">
                    <a:latin typeface="Microsoft Sans Serif"/>
                    <a:cs typeface="Microsoft Sans Serif"/>
                  </a:rPr>
                  <a:t>длина </a:t>
                </a:r>
                <a:r>
                  <a:rPr lang="ru-RU" sz="1400" spc="-25" dirty="0">
                    <a:latin typeface="Microsoft Sans Serif"/>
                    <a:cs typeface="Microsoft Sans Serif"/>
                  </a:rPr>
                  <a:t>отрезка</a:t>
                </a:r>
                <a:r>
                  <a:rPr lang="ru-RU" sz="14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5" dirty="0">
                    <a:latin typeface="Microsoft Sans Serif"/>
                    <a:cs typeface="Microsoft Sans Serif"/>
                  </a:rPr>
                  <a:t>равна:</a:t>
                </a:r>
                <a:endParaRPr lang="en-US" sz="1400" spc="-5" dirty="0">
                  <a:latin typeface="Microsoft Sans Serif"/>
                  <a:cs typeface="Microsoft Sans Serif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,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𝒑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−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sz="1400" dirty="0">
                  <a:latin typeface="Microsoft Sans Serif"/>
                  <a:cs typeface="Microsoft Sans Serif"/>
                </a:endParaRPr>
              </a:p>
            </p:txBody>
          </p:sp>
        </mc:Choice>
        <mc:Fallback xmlns="">
          <p:sp>
            <p:nvSpPr>
              <p:cNvPr id="42" name="object 10">
                <a:extLst>
                  <a:ext uri="{FF2B5EF4-FFF2-40B4-BE49-F238E27FC236}">
                    <a16:creationId xmlns:a16="http://schemas.microsoft.com/office/drawing/2014/main" id="{A1D9C44E-79B6-4245-92BE-A03E7F33D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682" y="3355867"/>
                <a:ext cx="5798820" cy="817083"/>
              </a:xfrm>
              <a:prstGeom prst="rect">
                <a:avLst/>
              </a:prstGeom>
              <a:blipFill>
                <a:blip r:embed="rId8"/>
                <a:stretch>
                  <a:fillRect l="-1751" t="-58462" b="-13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611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10E0-1384-FB40-A86A-2B8E67A0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Манхеттенское</a:t>
            </a:r>
            <a:r>
              <a:rPr lang="ru-RU" dirty="0"/>
              <a:t> и Евклидово расстояние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97302E-23C9-A74B-B2B3-834FE4C7A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9" y="1146276"/>
            <a:ext cx="4605909" cy="366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A84E23-62C5-7F4D-9202-FF6C43A922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7" t="2006" r="1006" b="7370"/>
          <a:stretch/>
        </p:blipFill>
        <p:spPr>
          <a:xfrm>
            <a:off x="6096000" y="1997074"/>
            <a:ext cx="2547451" cy="1565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4D103A-EBDE-7440-989C-7CBD1F12C020}"/>
                  </a:ext>
                </a:extLst>
              </p:cNvPr>
              <p:cNvSpPr txBox="1"/>
              <p:nvPr/>
            </p:nvSpPr>
            <p:spPr>
              <a:xfrm>
                <a:off x="5382259" y="2610194"/>
                <a:ext cx="519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4D103A-EBDE-7440-989C-7CBD1F12C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259" y="2610194"/>
                <a:ext cx="51969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829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B42C-5751-5C4B-8300-047C71F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расстояния</a:t>
            </a:r>
            <a:endParaRPr lang="en-US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CC581A62-67B3-6341-A7DA-75841A561CE5}"/>
              </a:ext>
            </a:extLst>
          </p:cNvPr>
          <p:cNvSpPr txBox="1"/>
          <p:nvPr/>
        </p:nvSpPr>
        <p:spPr>
          <a:xfrm>
            <a:off x="495559" y="935963"/>
            <a:ext cx="302387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Microsoft Sans Serif"/>
                <a:cs typeface="Microsoft Sans Serif"/>
              </a:rPr>
              <a:t>3.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Расстояние Чебышева</a:t>
            </a:r>
            <a:endParaRPr sz="1600" dirty="0">
              <a:latin typeface="Microsoft Sans Serif"/>
              <a:cs typeface="Microsoft Sans Serif"/>
            </a:endParaRPr>
          </a:p>
        </p:txBody>
      </p:sp>
      <p:grpSp>
        <p:nvGrpSpPr>
          <p:cNvPr id="22" name="object 8">
            <a:extLst>
              <a:ext uri="{FF2B5EF4-FFF2-40B4-BE49-F238E27FC236}">
                <a16:creationId xmlns:a16="http://schemas.microsoft.com/office/drawing/2014/main" id="{E76E0ABF-A104-2547-B231-B83F21B6CA39}"/>
              </a:ext>
            </a:extLst>
          </p:cNvPr>
          <p:cNvGrpSpPr>
            <a:grpSpLocks noChangeAspect="1"/>
          </p:cNvGrpSpPr>
          <p:nvPr/>
        </p:nvGrpSpPr>
        <p:grpSpPr>
          <a:xfrm>
            <a:off x="736736" y="1344396"/>
            <a:ext cx="1445632" cy="1260000"/>
            <a:chOff x="894588" y="1900427"/>
            <a:chExt cx="1745614" cy="1521460"/>
          </a:xfrm>
        </p:grpSpPr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9742F0B1-1C27-5746-9244-9C5FE88B9B19}"/>
                </a:ext>
              </a:extLst>
            </p:cNvPr>
            <p:cNvSpPr/>
            <p:nvPr/>
          </p:nvSpPr>
          <p:spPr>
            <a:xfrm>
              <a:off x="894588" y="1900427"/>
              <a:ext cx="1745614" cy="1521460"/>
            </a:xfrm>
            <a:custGeom>
              <a:avLst/>
              <a:gdLst/>
              <a:ahLst/>
              <a:cxnLst/>
              <a:rect l="l" t="t" r="r" b="b"/>
              <a:pathLst>
                <a:path w="1745614" h="1521460">
                  <a:moveTo>
                    <a:pt x="1745615" y="1482852"/>
                  </a:moveTo>
                  <a:lnTo>
                    <a:pt x="1732915" y="1476502"/>
                  </a:lnTo>
                  <a:lnTo>
                    <a:pt x="1669415" y="1444752"/>
                  </a:lnTo>
                  <a:lnTo>
                    <a:pt x="1669415" y="1476502"/>
                  </a:lnTo>
                  <a:lnTo>
                    <a:pt x="44450" y="1476502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483614"/>
                  </a:lnTo>
                  <a:lnTo>
                    <a:pt x="38100" y="1483614"/>
                  </a:lnTo>
                  <a:lnTo>
                    <a:pt x="38100" y="1489202"/>
                  </a:lnTo>
                  <a:lnTo>
                    <a:pt x="1669415" y="1489202"/>
                  </a:lnTo>
                  <a:lnTo>
                    <a:pt x="1669415" y="1520952"/>
                  </a:lnTo>
                  <a:lnTo>
                    <a:pt x="1732915" y="1489202"/>
                  </a:lnTo>
                  <a:lnTo>
                    <a:pt x="1745615" y="1482852"/>
                  </a:lnTo>
                  <a:close/>
                </a:path>
              </a:pathLst>
            </a:custGeom>
            <a:solidFill>
              <a:srgbClr val="3E6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10">
              <a:extLst>
                <a:ext uri="{FF2B5EF4-FFF2-40B4-BE49-F238E27FC236}">
                  <a16:creationId xmlns:a16="http://schemas.microsoft.com/office/drawing/2014/main" id="{C7B6D014-365D-0248-8262-B8BE3C3E686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1768" y="2993136"/>
              <a:ext cx="156972" cy="155447"/>
            </a:xfrm>
            <a:prstGeom prst="rect">
              <a:avLst/>
            </a:prstGeom>
          </p:spPr>
        </p:pic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77D31330-7A6F-F84A-ABB6-0C039F2BA65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6168" y="2197607"/>
              <a:ext cx="156972" cy="155447"/>
            </a:xfrm>
            <a:prstGeom prst="rect">
              <a:avLst/>
            </a:prstGeom>
          </p:spPr>
        </p:pic>
        <p:pic>
          <p:nvPicPr>
            <p:cNvPr id="26" name="object 12">
              <a:extLst>
                <a:ext uri="{FF2B5EF4-FFF2-40B4-BE49-F238E27FC236}">
                  <a16:creationId xmlns:a16="http://schemas.microsoft.com/office/drawing/2014/main" id="{8329D45F-CD0D-0E4A-B19E-9AA50453F48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9116" y="2935287"/>
              <a:ext cx="999756" cy="310959"/>
            </a:xfrm>
            <a:prstGeom prst="rect">
              <a:avLst/>
            </a:prstGeom>
          </p:spPr>
        </p:pic>
        <p:sp>
          <p:nvSpPr>
            <p:cNvPr id="27" name="object 13">
              <a:extLst>
                <a:ext uri="{FF2B5EF4-FFF2-40B4-BE49-F238E27FC236}">
                  <a16:creationId xmlns:a16="http://schemas.microsoft.com/office/drawing/2014/main" id="{D5FF39D8-7F27-334F-9904-FB4DBC51F143}"/>
                </a:ext>
              </a:extLst>
            </p:cNvPr>
            <p:cNvSpPr/>
            <p:nvPr/>
          </p:nvSpPr>
          <p:spPr>
            <a:xfrm>
              <a:off x="1352550" y="3012947"/>
              <a:ext cx="803275" cy="114300"/>
            </a:xfrm>
            <a:custGeom>
              <a:avLst/>
              <a:gdLst/>
              <a:ahLst/>
              <a:cxnLst/>
              <a:rect l="l" t="t" r="r" b="b"/>
              <a:pathLst>
                <a:path w="803275" h="114300">
                  <a:moveTo>
                    <a:pt x="688975" y="0"/>
                  </a:moveTo>
                  <a:lnTo>
                    <a:pt x="688975" y="114300"/>
                  </a:lnTo>
                  <a:lnTo>
                    <a:pt x="765175" y="76200"/>
                  </a:lnTo>
                  <a:lnTo>
                    <a:pt x="708025" y="76200"/>
                  </a:lnTo>
                  <a:lnTo>
                    <a:pt x="708025" y="38100"/>
                  </a:lnTo>
                  <a:lnTo>
                    <a:pt x="765175" y="38100"/>
                  </a:lnTo>
                  <a:lnTo>
                    <a:pt x="688975" y="0"/>
                  </a:lnTo>
                  <a:close/>
                </a:path>
                <a:path w="803275" h="114300">
                  <a:moveTo>
                    <a:pt x="68897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688975" y="76200"/>
                  </a:lnTo>
                  <a:lnTo>
                    <a:pt x="688975" y="38100"/>
                  </a:lnTo>
                  <a:close/>
                </a:path>
                <a:path w="803275" h="114300">
                  <a:moveTo>
                    <a:pt x="765175" y="38100"/>
                  </a:moveTo>
                  <a:lnTo>
                    <a:pt x="708025" y="38100"/>
                  </a:lnTo>
                  <a:lnTo>
                    <a:pt x="708025" y="76200"/>
                  </a:lnTo>
                  <a:lnTo>
                    <a:pt x="765175" y="76200"/>
                  </a:lnTo>
                  <a:lnTo>
                    <a:pt x="803275" y="57150"/>
                  </a:lnTo>
                  <a:lnTo>
                    <a:pt x="765175" y="3810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4">
              <a:extLst>
                <a:ext uri="{FF2B5EF4-FFF2-40B4-BE49-F238E27FC236}">
                  <a16:creationId xmlns:a16="http://schemas.microsoft.com/office/drawing/2014/main" id="{1654E715-BA51-4243-B33B-930801B84E51}"/>
                </a:ext>
              </a:extLst>
            </p:cNvPr>
            <p:cNvSpPr/>
            <p:nvPr/>
          </p:nvSpPr>
          <p:spPr>
            <a:xfrm>
              <a:off x="2183891" y="2339340"/>
              <a:ext cx="0" cy="1048385"/>
            </a:xfrm>
            <a:custGeom>
              <a:avLst/>
              <a:gdLst/>
              <a:ahLst/>
              <a:cxnLst/>
              <a:rect l="l" t="t" r="r" b="b"/>
              <a:pathLst>
                <a:path h="1048385">
                  <a:moveTo>
                    <a:pt x="0" y="0"/>
                  </a:moveTo>
                  <a:lnTo>
                    <a:pt x="0" y="1048004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20">
            <a:extLst>
              <a:ext uri="{FF2B5EF4-FFF2-40B4-BE49-F238E27FC236}">
                <a16:creationId xmlns:a16="http://schemas.microsoft.com/office/drawing/2014/main" id="{A32B22A8-E619-0144-85FE-87C3CBDA50D0}"/>
              </a:ext>
            </a:extLst>
          </p:cNvPr>
          <p:cNvSpPr txBox="1"/>
          <p:nvPr/>
        </p:nvSpPr>
        <p:spPr>
          <a:xfrm>
            <a:off x="495559" y="3058282"/>
            <a:ext cx="31076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1600" spc="-5" dirty="0">
                <a:latin typeface="Microsoft Sans Serif"/>
                <a:cs typeface="Microsoft Sans Serif"/>
              </a:rPr>
              <a:t>4. Расстояние </a:t>
            </a:r>
            <a:r>
              <a:rPr lang="ru-RU" sz="1600" spc="-5" dirty="0" err="1">
                <a:latin typeface="Microsoft Sans Serif"/>
                <a:cs typeface="Microsoft Sans Serif"/>
              </a:rPr>
              <a:t>Минковского</a:t>
            </a:r>
            <a:endParaRPr sz="160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4BC3D3-32C0-D643-9054-9E0030C9313D}"/>
                  </a:ext>
                </a:extLst>
              </p:cNvPr>
              <p:cNvSpPr txBox="1"/>
              <p:nvPr/>
            </p:nvSpPr>
            <p:spPr>
              <a:xfrm>
                <a:off x="3180875" y="1595735"/>
                <a:ext cx="2765693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𝑐h𝑒𝑏𝑦𝑠h𝑒𝑣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4BC3D3-32C0-D643-9054-9E0030C93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875" y="1595735"/>
                <a:ext cx="2765693" cy="374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9A377E-6214-F34D-86BC-586C93B9E7D3}"/>
                  </a:ext>
                </a:extLst>
              </p:cNvPr>
              <p:cNvSpPr txBox="1"/>
              <p:nvPr/>
            </p:nvSpPr>
            <p:spPr>
              <a:xfrm>
                <a:off x="611272" y="3559892"/>
                <a:ext cx="2294538" cy="799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9A377E-6214-F34D-86BC-586C93B9E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72" y="3559892"/>
                <a:ext cx="2294538" cy="799193"/>
              </a:xfrm>
              <a:prstGeom prst="rect">
                <a:avLst/>
              </a:prstGeom>
              <a:blipFill>
                <a:blip r:embed="rId5"/>
                <a:stretch>
                  <a:fillRect t="-68750" b="-129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A7EDB8-9277-E847-B19A-B62F6F1D6FAC}"/>
                  </a:ext>
                </a:extLst>
              </p:cNvPr>
              <p:cNvSpPr txBox="1"/>
              <p:nvPr/>
            </p:nvSpPr>
            <p:spPr>
              <a:xfrm>
                <a:off x="3425011" y="3620421"/>
                <a:ext cx="289624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400" dirty="0"/>
                  <a:t> </a:t>
                </a:r>
                <a:r>
                  <a:rPr lang="ru-RU" sz="1400" dirty="0"/>
                  <a:t> </a:t>
                </a:r>
                <a:r>
                  <a:rPr lang="en-US" sz="1400" dirty="0"/>
                  <a:t>– </a:t>
                </a:r>
                <a:r>
                  <a:rPr lang="ru-RU" sz="1400" dirty="0" err="1"/>
                  <a:t>Манхеттенское</a:t>
                </a:r>
                <a:r>
                  <a:rPr lang="ru-RU" sz="1400" dirty="0"/>
                  <a:t> рас</a:t>
                </a:r>
                <a:r>
                  <a:rPr lang="en-US" sz="1400" dirty="0"/>
                  <a:t>c</a:t>
                </a:r>
                <a:r>
                  <a:rPr lang="ru-RU" sz="1400" dirty="0" err="1"/>
                  <a:t>тояние</a:t>
                </a:r>
                <a:endParaRPr lang="ru-RU" sz="1400" dirty="0"/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400" dirty="0"/>
                  <a:t> </a:t>
                </a:r>
                <a:r>
                  <a:rPr lang="ru-RU" sz="1400" dirty="0"/>
                  <a:t> </a:t>
                </a:r>
                <a:r>
                  <a:rPr lang="en-US" sz="1400" dirty="0"/>
                  <a:t>– </a:t>
                </a:r>
                <a:r>
                  <a:rPr lang="ru-RU" sz="1400" dirty="0"/>
                  <a:t>Евклидово расстояние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1400" dirty="0"/>
                  <a:t> – </a:t>
                </a:r>
                <a:r>
                  <a:rPr lang="ru-RU" sz="1400" dirty="0"/>
                  <a:t>Расстояние Чебышева</a:t>
                </a:r>
                <a:r>
                  <a:rPr lang="en-US" sz="1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A7EDB8-9277-E847-B19A-B62F6F1D6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11" y="3620421"/>
                <a:ext cx="2896242" cy="738664"/>
              </a:xfrm>
              <a:prstGeom prst="rect">
                <a:avLst/>
              </a:prstGeom>
              <a:blipFill>
                <a:blip r:embed="rId6"/>
                <a:stretch>
                  <a:fillRect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7194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B42C-5751-5C4B-8300-047C71F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расстояния</a:t>
            </a:r>
            <a:endParaRPr lang="en-US" dirty="0"/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A32B22A8-E619-0144-85FE-87C3CBDA50D0}"/>
              </a:ext>
            </a:extLst>
          </p:cNvPr>
          <p:cNvSpPr txBox="1"/>
          <p:nvPr/>
        </p:nvSpPr>
        <p:spPr>
          <a:xfrm>
            <a:off x="470887" y="1239224"/>
            <a:ext cx="479714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1600" spc="-5" dirty="0">
                <a:latin typeface="Microsoft Sans Serif"/>
                <a:cs typeface="Microsoft Sans Serif"/>
              </a:rPr>
              <a:t>5</a:t>
            </a:r>
            <a:r>
              <a:rPr sz="1600" spc="-5" dirty="0">
                <a:latin typeface="Microsoft Sans Serif"/>
                <a:cs typeface="Microsoft Sans Serif"/>
              </a:rPr>
              <a:t>. </a:t>
            </a:r>
            <a:r>
              <a:rPr sz="1600" spc="-20" dirty="0" err="1">
                <a:latin typeface="Microsoft Sans Serif"/>
                <a:cs typeface="Microsoft Sans Serif"/>
              </a:rPr>
              <a:t>Косинусное</a:t>
            </a:r>
            <a:r>
              <a:rPr lang="en-US" sz="1600" spc="-20" dirty="0">
                <a:latin typeface="Microsoft Sans Serif"/>
                <a:cs typeface="Microsoft Sans Serif"/>
              </a:rPr>
              <a:t> </a:t>
            </a:r>
            <a:r>
              <a:rPr lang="ru-RU" sz="1600" spc="-20" dirty="0">
                <a:latin typeface="Microsoft Sans Serif"/>
                <a:cs typeface="Microsoft Sans Serif"/>
              </a:rPr>
              <a:t>сходство и косинусное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расстояние</a:t>
            </a:r>
            <a:endParaRPr sz="1600" dirty="0">
              <a:latin typeface="Microsoft Sans Serif"/>
              <a:cs typeface="Microsoft Sans Serif"/>
            </a:endParaRPr>
          </a:p>
        </p:txBody>
      </p:sp>
      <p:grpSp>
        <p:nvGrpSpPr>
          <p:cNvPr id="31" name="object 21">
            <a:extLst>
              <a:ext uri="{FF2B5EF4-FFF2-40B4-BE49-F238E27FC236}">
                <a16:creationId xmlns:a16="http://schemas.microsoft.com/office/drawing/2014/main" id="{F3DDCF51-A974-8E47-AB75-ECD3FBE302DD}"/>
              </a:ext>
            </a:extLst>
          </p:cNvPr>
          <p:cNvGrpSpPr>
            <a:grpSpLocks noChangeAspect="1"/>
          </p:cNvGrpSpPr>
          <p:nvPr/>
        </p:nvGrpSpPr>
        <p:grpSpPr>
          <a:xfrm>
            <a:off x="705398" y="1733550"/>
            <a:ext cx="1444430" cy="1260000"/>
            <a:chOff x="8278368" y="2688335"/>
            <a:chExt cx="1745614" cy="1522730"/>
          </a:xfrm>
        </p:grpSpPr>
        <p:sp>
          <p:nvSpPr>
            <p:cNvPr id="32" name="object 22">
              <a:extLst>
                <a:ext uri="{FF2B5EF4-FFF2-40B4-BE49-F238E27FC236}">
                  <a16:creationId xmlns:a16="http://schemas.microsoft.com/office/drawing/2014/main" id="{0AE582C4-B5A2-B541-8201-66BFDB99FA5B}"/>
                </a:ext>
              </a:extLst>
            </p:cNvPr>
            <p:cNvSpPr/>
            <p:nvPr/>
          </p:nvSpPr>
          <p:spPr>
            <a:xfrm>
              <a:off x="8278368" y="2688335"/>
              <a:ext cx="1745614" cy="1522730"/>
            </a:xfrm>
            <a:custGeom>
              <a:avLst/>
              <a:gdLst/>
              <a:ahLst/>
              <a:cxnLst/>
              <a:rect l="l" t="t" r="r" b="b"/>
              <a:pathLst>
                <a:path w="1745615" h="1522729">
                  <a:moveTo>
                    <a:pt x="1745615" y="1484376"/>
                  </a:moveTo>
                  <a:lnTo>
                    <a:pt x="1732915" y="1478026"/>
                  </a:lnTo>
                  <a:lnTo>
                    <a:pt x="1669415" y="1446276"/>
                  </a:lnTo>
                  <a:lnTo>
                    <a:pt x="1669415" y="1478026"/>
                  </a:lnTo>
                  <a:lnTo>
                    <a:pt x="44450" y="1478026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483614"/>
                  </a:lnTo>
                  <a:lnTo>
                    <a:pt x="38100" y="1483614"/>
                  </a:lnTo>
                  <a:lnTo>
                    <a:pt x="38100" y="1490726"/>
                  </a:lnTo>
                  <a:lnTo>
                    <a:pt x="1669415" y="1490726"/>
                  </a:lnTo>
                  <a:lnTo>
                    <a:pt x="1669415" y="1522476"/>
                  </a:lnTo>
                  <a:lnTo>
                    <a:pt x="1732915" y="1490726"/>
                  </a:lnTo>
                  <a:lnTo>
                    <a:pt x="1745615" y="1484376"/>
                  </a:lnTo>
                  <a:close/>
                </a:path>
              </a:pathLst>
            </a:custGeom>
            <a:solidFill>
              <a:srgbClr val="3E6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23">
              <a:extLst>
                <a:ext uri="{FF2B5EF4-FFF2-40B4-BE49-F238E27FC236}">
                  <a16:creationId xmlns:a16="http://schemas.microsoft.com/office/drawing/2014/main" id="{E129EE4C-1A27-0D48-9CE0-2BF63C1EDCC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8156" y="2865119"/>
              <a:ext cx="156972" cy="156971"/>
            </a:xfrm>
            <a:prstGeom prst="rect">
              <a:avLst/>
            </a:prstGeom>
          </p:spPr>
        </p:pic>
        <p:pic>
          <p:nvPicPr>
            <p:cNvPr id="34" name="object 24">
              <a:extLst>
                <a:ext uri="{FF2B5EF4-FFF2-40B4-BE49-F238E27FC236}">
                  <a16:creationId xmlns:a16="http://schemas.microsoft.com/office/drawing/2014/main" id="{AA53D72E-44F0-974E-B663-9B8AAED0D79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9176" y="3589019"/>
              <a:ext cx="156972" cy="156971"/>
            </a:xfrm>
            <a:prstGeom prst="rect">
              <a:avLst/>
            </a:prstGeom>
          </p:spPr>
        </p:pic>
        <p:sp>
          <p:nvSpPr>
            <p:cNvPr id="35" name="object 25">
              <a:extLst>
                <a:ext uri="{FF2B5EF4-FFF2-40B4-BE49-F238E27FC236}">
                  <a16:creationId xmlns:a16="http://schemas.microsoft.com/office/drawing/2014/main" id="{9AD83D80-B055-1141-9298-36CF85BDAB17}"/>
                </a:ext>
              </a:extLst>
            </p:cNvPr>
            <p:cNvSpPr/>
            <p:nvPr/>
          </p:nvSpPr>
          <p:spPr>
            <a:xfrm>
              <a:off x="8316468" y="2988563"/>
              <a:ext cx="1124585" cy="1184275"/>
            </a:xfrm>
            <a:custGeom>
              <a:avLst/>
              <a:gdLst/>
              <a:ahLst/>
              <a:cxnLst/>
              <a:rect l="l" t="t" r="r" b="b"/>
              <a:pathLst>
                <a:path w="1124584" h="1184275">
                  <a:moveTo>
                    <a:pt x="0" y="1183259"/>
                  </a:moveTo>
                  <a:lnTo>
                    <a:pt x="582676" y="0"/>
                  </a:lnTo>
                </a:path>
                <a:path w="1124584" h="1184275">
                  <a:moveTo>
                    <a:pt x="0" y="1184148"/>
                  </a:moveTo>
                  <a:lnTo>
                    <a:pt x="1124077" y="725424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6">
              <a:extLst>
                <a:ext uri="{FF2B5EF4-FFF2-40B4-BE49-F238E27FC236}">
                  <a16:creationId xmlns:a16="http://schemas.microsoft.com/office/drawing/2014/main" id="{42B59816-8311-654C-897B-BB50BFCF71E5}"/>
                </a:ext>
              </a:extLst>
            </p:cNvPr>
            <p:cNvSpPr/>
            <p:nvPr/>
          </p:nvSpPr>
          <p:spPr>
            <a:xfrm>
              <a:off x="8713216" y="3343655"/>
              <a:ext cx="510540" cy="467359"/>
            </a:xfrm>
            <a:custGeom>
              <a:avLst/>
              <a:gdLst/>
              <a:ahLst/>
              <a:cxnLst/>
              <a:rect l="l" t="t" r="r" b="b"/>
              <a:pathLst>
                <a:path w="510540" h="467360">
                  <a:moveTo>
                    <a:pt x="409701" y="361315"/>
                  </a:moveTo>
                  <a:lnTo>
                    <a:pt x="405129" y="364236"/>
                  </a:lnTo>
                  <a:lnTo>
                    <a:pt x="400430" y="367030"/>
                  </a:lnTo>
                  <a:lnTo>
                    <a:pt x="399033" y="373126"/>
                  </a:lnTo>
                  <a:lnTo>
                    <a:pt x="457453" y="467106"/>
                  </a:lnTo>
                  <a:lnTo>
                    <a:pt x="467995" y="447802"/>
                  </a:lnTo>
                  <a:lnTo>
                    <a:pt x="447039" y="447802"/>
                  </a:lnTo>
                  <a:lnTo>
                    <a:pt x="446912" y="444246"/>
                  </a:lnTo>
                  <a:lnTo>
                    <a:pt x="445261" y="421640"/>
                  </a:lnTo>
                  <a:lnTo>
                    <a:pt x="443351" y="406939"/>
                  </a:lnTo>
                  <a:lnTo>
                    <a:pt x="415798" y="362712"/>
                  </a:lnTo>
                  <a:lnTo>
                    <a:pt x="409701" y="361315"/>
                  </a:lnTo>
                  <a:close/>
                </a:path>
                <a:path w="510540" h="467360">
                  <a:moveTo>
                    <a:pt x="443351" y="406939"/>
                  </a:moveTo>
                  <a:lnTo>
                    <a:pt x="445261" y="421640"/>
                  </a:lnTo>
                  <a:lnTo>
                    <a:pt x="446912" y="444246"/>
                  </a:lnTo>
                  <a:lnTo>
                    <a:pt x="447039" y="447802"/>
                  </a:lnTo>
                  <a:lnTo>
                    <a:pt x="466851" y="447167"/>
                  </a:lnTo>
                  <a:lnTo>
                    <a:pt x="466715" y="442722"/>
                  </a:lnTo>
                  <a:lnTo>
                    <a:pt x="448182" y="442722"/>
                  </a:lnTo>
                  <a:lnTo>
                    <a:pt x="456344" y="427795"/>
                  </a:lnTo>
                  <a:lnTo>
                    <a:pt x="443351" y="406939"/>
                  </a:lnTo>
                  <a:close/>
                </a:path>
                <a:path w="510540" h="467360">
                  <a:moveTo>
                    <a:pt x="499109" y="358775"/>
                  </a:moveTo>
                  <a:lnTo>
                    <a:pt x="493140" y="360553"/>
                  </a:lnTo>
                  <a:lnTo>
                    <a:pt x="490474" y="365379"/>
                  </a:lnTo>
                  <a:lnTo>
                    <a:pt x="464205" y="413418"/>
                  </a:lnTo>
                  <a:lnTo>
                    <a:pt x="464947" y="419100"/>
                  </a:lnTo>
                  <a:lnTo>
                    <a:pt x="466725" y="442849"/>
                  </a:lnTo>
                  <a:lnTo>
                    <a:pt x="466851" y="447167"/>
                  </a:lnTo>
                  <a:lnTo>
                    <a:pt x="447039" y="447802"/>
                  </a:lnTo>
                  <a:lnTo>
                    <a:pt x="467995" y="447802"/>
                  </a:lnTo>
                  <a:lnTo>
                    <a:pt x="507873" y="374777"/>
                  </a:lnTo>
                  <a:lnTo>
                    <a:pt x="510539" y="370078"/>
                  </a:lnTo>
                  <a:lnTo>
                    <a:pt x="508761" y="363982"/>
                  </a:lnTo>
                  <a:lnTo>
                    <a:pt x="503935" y="361315"/>
                  </a:lnTo>
                  <a:lnTo>
                    <a:pt x="499109" y="358775"/>
                  </a:lnTo>
                  <a:close/>
                </a:path>
                <a:path w="510540" h="467360">
                  <a:moveTo>
                    <a:pt x="456344" y="427795"/>
                  </a:moveTo>
                  <a:lnTo>
                    <a:pt x="448182" y="442722"/>
                  </a:lnTo>
                  <a:lnTo>
                    <a:pt x="465327" y="442214"/>
                  </a:lnTo>
                  <a:lnTo>
                    <a:pt x="456344" y="427795"/>
                  </a:lnTo>
                  <a:close/>
                </a:path>
                <a:path w="510540" h="467360">
                  <a:moveTo>
                    <a:pt x="464205" y="413418"/>
                  </a:moveTo>
                  <a:lnTo>
                    <a:pt x="456344" y="427795"/>
                  </a:lnTo>
                  <a:lnTo>
                    <a:pt x="465327" y="442214"/>
                  </a:lnTo>
                  <a:lnTo>
                    <a:pt x="448182" y="442722"/>
                  </a:lnTo>
                  <a:lnTo>
                    <a:pt x="466715" y="442722"/>
                  </a:lnTo>
                  <a:lnTo>
                    <a:pt x="464947" y="419100"/>
                  </a:lnTo>
                  <a:lnTo>
                    <a:pt x="464205" y="413418"/>
                  </a:lnTo>
                  <a:close/>
                </a:path>
                <a:path w="510540" h="467360">
                  <a:moveTo>
                    <a:pt x="507" y="0"/>
                  </a:moveTo>
                  <a:lnTo>
                    <a:pt x="0" y="19812"/>
                  </a:lnTo>
                  <a:lnTo>
                    <a:pt x="23494" y="20320"/>
                  </a:lnTo>
                  <a:lnTo>
                    <a:pt x="46227" y="22225"/>
                  </a:lnTo>
                  <a:lnTo>
                    <a:pt x="90550" y="28956"/>
                  </a:lnTo>
                  <a:lnTo>
                    <a:pt x="133476" y="40005"/>
                  </a:lnTo>
                  <a:lnTo>
                    <a:pt x="174498" y="54991"/>
                  </a:lnTo>
                  <a:lnTo>
                    <a:pt x="213613" y="73914"/>
                  </a:lnTo>
                  <a:lnTo>
                    <a:pt x="250570" y="96393"/>
                  </a:lnTo>
                  <a:lnTo>
                    <a:pt x="284987" y="122047"/>
                  </a:lnTo>
                  <a:lnTo>
                    <a:pt x="316737" y="151003"/>
                  </a:lnTo>
                  <a:lnTo>
                    <a:pt x="345566" y="182753"/>
                  </a:lnTo>
                  <a:lnTo>
                    <a:pt x="371220" y="217170"/>
                  </a:lnTo>
                  <a:lnTo>
                    <a:pt x="393700" y="254127"/>
                  </a:lnTo>
                  <a:lnTo>
                    <a:pt x="412495" y="293116"/>
                  </a:lnTo>
                  <a:lnTo>
                    <a:pt x="427481" y="334264"/>
                  </a:lnTo>
                  <a:lnTo>
                    <a:pt x="438403" y="377063"/>
                  </a:lnTo>
                  <a:lnTo>
                    <a:pt x="443351" y="406939"/>
                  </a:lnTo>
                  <a:lnTo>
                    <a:pt x="456344" y="427795"/>
                  </a:lnTo>
                  <a:lnTo>
                    <a:pt x="464205" y="413418"/>
                  </a:lnTo>
                  <a:lnTo>
                    <a:pt x="461899" y="395732"/>
                  </a:lnTo>
                  <a:lnTo>
                    <a:pt x="457834" y="372745"/>
                  </a:lnTo>
                  <a:lnTo>
                    <a:pt x="446277" y="327914"/>
                  </a:lnTo>
                  <a:lnTo>
                    <a:pt x="430529" y="284988"/>
                  </a:lnTo>
                  <a:lnTo>
                    <a:pt x="410844" y="244221"/>
                  </a:lnTo>
                  <a:lnTo>
                    <a:pt x="387476" y="205740"/>
                  </a:lnTo>
                  <a:lnTo>
                    <a:pt x="360552" y="169799"/>
                  </a:lnTo>
                  <a:lnTo>
                    <a:pt x="330326" y="136652"/>
                  </a:lnTo>
                  <a:lnTo>
                    <a:pt x="297179" y="106553"/>
                  </a:lnTo>
                  <a:lnTo>
                    <a:pt x="261238" y="79629"/>
                  </a:lnTo>
                  <a:lnTo>
                    <a:pt x="222757" y="56261"/>
                  </a:lnTo>
                  <a:lnTo>
                    <a:pt x="181863" y="36576"/>
                  </a:lnTo>
                  <a:lnTo>
                    <a:pt x="138937" y="20955"/>
                  </a:lnTo>
                  <a:lnTo>
                    <a:pt x="94106" y="9525"/>
                  </a:lnTo>
                  <a:lnTo>
                    <a:pt x="47751" y="2413"/>
                  </a:lnTo>
                  <a:lnTo>
                    <a:pt x="24002" y="635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9A377E-6214-F34D-86BC-586C93B9E7D3}"/>
                  </a:ext>
                </a:extLst>
              </p:cNvPr>
              <p:cNvSpPr txBox="1"/>
              <p:nvPr/>
            </p:nvSpPr>
            <p:spPr>
              <a:xfrm>
                <a:off x="3015460" y="2030137"/>
                <a:ext cx="4797147" cy="1036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0" smtClean="0">
                          <a:latin typeface="Cambria Math" panose="02040503050406030204" pitchFamily="18" charset="0"/>
                        </a:rPr>
                        <m:t>𝐬𝐢𝐦𝐢𝐥𝐚𝐫𝐢𝐭𝐲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ru-RU" sz="1400" dirty="0"/>
              </a:p>
              <a:p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𝐝𝐢𝐬𝐭𝐚𝐧𝐜𝐞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=1−</m:t>
                          </m:r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𝐬𝐢𝐦𝐢𝐥𝐚𝐫𝐢𝐭𝐲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9A377E-6214-F34D-86BC-586C93B9E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460" y="2030137"/>
                <a:ext cx="4797147" cy="1036117"/>
              </a:xfrm>
              <a:prstGeom prst="rect">
                <a:avLst/>
              </a:prstGeom>
              <a:blipFill>
                <a:blip r:embed="rId3"/>
                <a:stretch>
                  <a:fillRect t="-32530" b="-7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D603DEB-BB0F-FE46-AA83-6EE97BAE2DC9}"/>
              </a:ext>
            </a:extLst>
          </p:cNvPr>
          <p:cNvSpPr txBox="1"/>
          <p:nvPr/>
        </p:nvSpPr>
        <p:spPr>
          <a:xfrm>
            <a:off x="736924" y="3714750"/>
            <a:ext cx="8254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Косинусное расстояние используется для определения схожести векторов в </a:t>
            </a:r>
            <a:br>
              <a:rPr lang="ru-RU" dirty="0"/>
            </a:br>
            <a:r>
              <a:rPr lang="en-US" dirty="0"/>
              <a:t>n-</a:t>
            </a:r>
            <a:r>
              <a:rPr lang="ru-RU" dirty="0"/>
              <a:t>мерном пространстве. Одна из самых часто используемых метрик в </a:t>
            </a:r>
            <a:r>
              <a:rPr lang="en-US" dirty="0"/>
              <a:t>NLP.</a:t>
            </a:r>
          </a:p>
        </p:txBody>
      </p:sp>
    </p:spTree>
    <p:extLst>
      <p:ext uri="{BB962C8B-B14F-4D97-AF65-F5344CB8AC3E}">
        <p14:creationId xmlns:p14="http://schemas.microsoft.com/office/powerpoint/2010/main" val="17619878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4EC5A-EDC9-8F4E-AE10-B3C644740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MSE &amp; </a:t>
            </a:r>
            <a:r>
              <a:rPr lang="en-US" dirty="0" err="1"/>
              <a:t>CrossEntropy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7F8329-1C1E-0642-BC29-3C7C960C004B}"/>
                  </a:ext>
                </a:extLst>
              </p:cNvPr>
              <p:cNvSpPr txBox="1"/>
              <p:nvPr/>
            </p:nvSpPr>
            <p:spPr>
              <a:xfrm>
                <a:off x="630145" y="1809750"/>
                <a:ext cx="2514343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7F8329-1C1E-0642-BC29-3C7C960C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45" y="1809750"/>
                <a:ext cx="2514343" cy="871264"/>
              </a:xfrm>
              <a:prstGeom prst="rect">
                <a:avLst/>
              </a:prstGeom>
              <a:blipFill>
                <a:blip r:embed="rId2"/>
                <a:stretch>
                  <a:fillRect t="-94286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E12402-7C0D-724C-9BF3-0E4CC5123096}"/>
                  </a:ext>
                </a:extLst>
              </p:cNvPr>
              <p:cNvSpPr txBox="1"/>
              <p:nvPr/>
            </p:nvSpPr>
            <p:spPr>
              <a:xfrm>
                <a:off x="3129419" y="2060716"/>
                <a:ext cx="3885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истинные ответы,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ответы сети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E12402-7C0D-724C-9BF3-0E4CC5123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419" y="2060716"/>
                <a:ext cx="3885038" cy="369332"/>
              </a:xfrm>
              <a:prstGeom prst="rect">
                <a:avLst/>
              </a:prstGeom>
              <a:blipFill>
                <a:blip r:embed="rId3"/>
                <a:stretch>
                  <a:fillRect t="-6667" r="-32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A437FD-DB7E-4C46-B814-E0E3924C6D79}"/>
              </a:ext>
            </a:extLst>
          </p:cNvPr>
          <p:cNvSpPr txBox="1"/>
          <p:nvPr/>
        </p:nvSpPr>
        <p:spPr>
          <a:xfrm>
            <a:off x="624926" y="1200150"/>
            <a:ext cx="83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Одной из основных метрик для задачи регрессии является средний квадрат отклонения (</a:t>
            </a:r>
            <a:r>
              <a:rPr lang="en-US" b="1" dirty="0"/>
              <a:t>mean squared error – MSE)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13411-4E09-534F-9A4E-AA9067B6CE8C}"/>
              </a:ext>
            </a:extLst>
          </p:cNvPr>
          <p:cNvSpPr txBox="1"/>
          <p:nvPr/>
        </p:nvSpPr>
        <p:spPr>
          <a:xfrm>
            <a:off x="624926" y="2724150"/>
            <a:ext cx="83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Одной из основных метрик для задачи классификации является кросс-энтропия (</a:t>
            </a:r>
            <a:r>
              <a:rPr lang="en-US" b="1" dirty="0"/>
              <a:t>cross-entropy loss – CEL)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2311DD-B470-0D41-BA7B-60F5057B91A3}"/>
                  </a:ext>
                </a:extLst>
              </p:cNvPr>
              <p:cNvSpPr txBox="1"/>
              <p:nvPr/>
            </p:nvSpPr>
            <p:spPr>
              <a:xfrm>
                <a:off x="762000" y="3274653"/>
                <a:ext cx="2543324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2311DD-B470-0D41-BA7B-60F5057B9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274653"/>
                <a:ext cx="2543324" cy="871264"/>
              </a:xfrm>
              <a:prstGeom prst="rect">
                <a:avLst/>
              </a:prstGeom>
              <a:blipFill>
                <a:blip r:embed="rId4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5AFC8F-B418-984B-ACED-969688385EAF}"/>
                  </a:ext>
                </a:extLst>
              </p:cNvPr>
              <p:cNvSpPr txBox="1"/>
              <p:nvPr/>
            </p:nvSpPr>
            <p:spPr>
              <a:xfrm>
                <a:off x="3252269" y="3525619"/>
                <a:ext cx="57688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истинная метка класса,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ответы сети</a:t>
                </a:r>
                <a:r>
                  <a:rPr lang="en-US" dirty="0"/>
                  <a:t> – </a:t>
                </a:r>
                <a:r>
                  <a:rPr lang="ru-RU" dirty="0"/>
                  <a:t>вероятность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𝑆𝑜𝑓𝑡𝑚𝑎𝑥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для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ru-RU" dirty="0" err="1"/>
                  <a:t>го</a:t>
                </a:r>
                <a:r>
                  <a:rPr lang="ru-RU" dirty="0"/>
                  <a:t> класса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5AFC8F-B418-984B-ACED-96968838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269" y="3525619"/>
                <a:ext cx="5768881" cy="646331"/>
              </a:xfrm>
              <a:prstGeom prst="rect">
                <a:avLst/>
              </a:prstGeom>
              <a:blipFill>
                <a:blip r:embed="rId5"/>
                <a:stretch>
                  <a:fillRect l="-440" t="-3846" r="-175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5BB380-C735-F043-A4AF-A2190DF7C771}"/>
                  </a:ext>
                </a:extLst>
              </p:cNvPr>
              <p:cNvSpPr txBox="1"/>
              <p:nvPr/>
            </p:nvSpPr>
            <p:spPr>
              <a:xfrm>
                <a:off x="762000" y="4171950"/>
                <a:ext cx="5270417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(0|1)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5BB380-C735-F043-A4AF-A2190DF7C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4171950"/>
                <a:ext cx="5270417" cy="871264"/>
              </a:xfrm>
              <a:prstGeom prst="rect">
                <a:avLst/>
              </a:prstGeom>
              <a:blipFill>
                <a:blip r:embed="rId6"/>
                <a:stretch>
                  <a:fillRect t="-94203" b="-1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4958B9-14E5-5A46-8130-44A65292804E}"/>
                  </a:ext>
                </a:extLst>
              </p:cNvPr>
              <p:cNvSpPr txBox="1"/>
              <p:nvPr/>
            </p:nvSpPr>
            <p:spPr>
              <a:xfrm>
                <a:off x="6248400" y="4298996"/>
                <a:ext cx="25433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метка класса</a:t>
                </a:r>
                <a:r>
                  <a:rPr lang="en-US" dirty="0"/>
                  <a:t> = 1</a:t>
                </a:r>
                <a:r>
                  <a:rPr lang="ru-RU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ответ сети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4958B9-14E5-5A46-8130-44A65292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298996"/>
                <a:ext cx="2543325" cy="646331"/>
              </a:xfrm>
              <a:prstGeom prst="rect">
                <a:avLst/>
              </a:prstGeom>
              <a:blipFill>
                <a:blip r:embed="rId7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9995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3" name="object 3"/>
          <p:cNvSpPr/>
          <p:nvPr/>
        </p:nvSpPr>
        <p:spPr>
          <a:xfrm>
            <a:off x="5805201" y="62732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Обучение с учителем</a:t>
            </a:r>
          </a:p>
        </p:txBody>
      </p:sp>
      <p:sp>
        <p:nvSpPr>
          <p:cNvPr id="5" name="object 5"/>
          <p:cNvSpPr/>
          <p:nvPr/>
        </p:nvSpPr>
        <p:spPr>
          <a:xfrm>
            <a:off x="1905000" y="1684386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Обучение без учителя</a:t>
            </a:r>
            <a:endParaRPr lang="en-US" sz="1400" spc="-20" dirty="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5882" y="1847802"/>
            <a:ext cx="2203450" cy="579755"/>
          </a:xfrm>
          <a:custGeom>
            <a:avLst/>
            <a:gdLst/>
            <a:ahLst/>
            <a:cxnLst/>
            <a:rect l="l" t="t" r="r" b="b"/>
            <a:pathLst>
              <a:path w="2203450" h="579755">
                <a:moveTo>
                  <a:pt x="21066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106648" y="0"/>
                </a:lnTo>
                <a:lnTo>
                  <a:pt x="2160214" y="16221"/>
                </a:lnTo>
                <a:lnTo>
                  <a:pt x="2195850" y="59603"/>
                </a:lnTo>
                <a:lnTo>
                  <a:pt x="2203199" y="96551"/>
                </a:lnTo>
                <a:lnTo>
                  <a:pt x="2203199" y="482747"/>
                </a:lnTo>
                <a:lnTo>
                  <a:pt x="2195612" y="520330"/>
                </a:lnTo>
                <a:lnTo>
                  <a:pt x="2174920" y="551020"/>
                </a:lnTo>
                <a:lnTo>
                  <a:pt x="2144230" y="571712"/>
                </a:lnTo>
                <a:lnTo>
                  <a:pt x="2106648" y="579299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ru-RU" sz="1400" spc="-10" dirty="0">
                <a:latin typeface="Roboto"/>
                <a:cs typeface="Roboto"/>
              </a:rPr>
              <a:t>Введение </a:t>
            </a:r>
            <a:r>
              <a:rPr lang="ru-RU" sz="1400" spc="-10">
                <a:latin typeface="Roboto"/>
                <a:cs typeface="Roboto"/>
              </a:rPr>
              <a:t>в </a:t>
            </a:r>
            <a:r>
              <a:rPr lang="en-US" sz="1400" spc="-10" dirty="0">
                <a:latin typeface="Roboto"/>
                <a:cs typeface="Roboto"/>
              </a:rPr>
              <a:t>Deep learning</a:t>
            </a:r>
            <a:endParaRPr sz="1400" spc="-10" dirty="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6500" y="3022737"/>
            <a:ext cx="2971165" cy="579755"/>
          </a:xfrm>
          <a:custGeom>
            <a:avLst/>
            <a:gdLst/>
            <a:ahLst/>
            <a:cxnLst/>
            <a:rect l="l" t="t" r="r" b="b"/>
            <a:pathLst>
              <a:path w="2971165" h="579754">
                <a:moveTo>
                  <a:pt x="28740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874047" y="0"/>
                </a:lnTo>
                <a:lnTo>
                  <a:pt x="2927615" y="16221"/>
                </a:lnTo>
                <a:lnTo>
                  <a:pt x="2963250" y="59603"/>
                </a:lnTo>
                <a:lnTo>
                  <a:pt x="2970599" y="96551"/>
                </a:lnTo>
                <a:lnTo>
                  <a:pt x="2970599" y="482747"/>
                </a:lnTo>
                <a:lnTo>
                  <a:pt x="2963012" y="520330"/>
                </a:lnTo>
                <a:lnTo>
                  <a:pt x="2942320" y="551020"/>
                </a:lnTo>
                <a:lnTo>
                  <a:pt x="2911630" y="571712"/>
                </a:lnTo>
                <a:lnTo>
                  <a:pt x="28740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Анализ временных рядов</a:t>
            </a:r>
          </a:p>
        </p:txBody>
      </p:sp>
      <p:sp>
        <p:nvSpPr>
          <p:cNvPr id="11" name="object 11"/>
          <p:cNvSpPr/>
          <p:nvPr/>
        </p:nvSpPr>
        <p:spPr>
          <a:xfrm>
            <a:off x="5840299" y="277863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4">
                <a:moveTo>
                  <a:pt x="2376647" y="579300"/>
                </a:moveTo>
                <a:lnTo>
                  <a:pt x="96551" y="579300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8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200" y="96551"/>
                </a:lnTo>
                <a:lnTo>
                  <a:pt x="2473200" y="482748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30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Сбор данных. Анализ текстовых данных</a:t>
            </a:r>
          </a:p>
        </p:txBody>
      </p:sp>
      <p:sp>
        <p:nvSpPr>
          <p:cNvPr id="14" name="object 14"/>
          <p:cNvSpPr/>
          <p:nvPr/>
        </p:nvSpPr>
        <p:spPr>
          <a:xfrm>
            <a:off x="1472660" y="916975"/>
            <a:ext cx="4332605" cy="1220470"/>
          </a:xfrm>
          <a:custGeom>
            <a:avLst/>
            <a:gdLst/>
            <a:ahLst/>
            <a:cxnLst/>
            <a:rect l="l" t="t" r="r" b="b"/>
            <a:pathLst>
              <a:path w="4332605" h="1220470">
                <a:moveTo>
                  <a:pt x="2898413" y="1010949"/>
                </a:moveTo>
                <a:lnTo>
                  <a:pt x="2964258" y="1012817"/>
                </a:lnTo>
                <a:lnTo>
                  <a:pt x="3023231" y="1018131"/>
                </a:lnTo>
                <a:lnTo>
                  <a:pt x="3076192" y="1026461"/>
                </a:lnTo>
                <a:lnTo>
                  <a:pt x="3124000" y="1037376"/>
                </a:lnTo>
                <a:lnTo>
                  <a:pt x="3167514" y="1050445"/>
                </a:lnTo>
                <a:lnTo>
                  <a:pt x="3207593" y="1065238"/>
                </a:lnTo>
                <a:lnTo>
                  <a:pt x="3245096" y="1081324"/>
                </a:lnTo>
                <a:lnTo>
                  <a:pt x="3280884" y="1098271"/>
                </a:lnTo>
                <a:lnTo>
                  <a:pt x="3315813" y="1115649"/>
                </a:lnTo>
                <a:lnTo>
                  <a:pt x="3350745" y="1133028"/>
                </a:lnTo>
                <a:lnTo>
                  <a:pt x="3386537" y="1149975"/>
                </a:lnTo>
                <a:lnTo>
                  <a:pt x="3424048" y="1166061"/>
                </a:lnTo>
                <a:lnTo>
                  <a:pt x="3464138" y="1180854"/>
                </a:lnTo>
                <a:lnTo>
                  <a:pt x="3507664" y="1193923"/>
                </a:lnTo>
                <a:lnTo>
                  <a:pt x="3555486" y="1204838"/>
                </a:lnTo>
                <a:lnTo>
                  <a:pt x="3608463" y="1213168"/>
                </a:lnTo>
                <a:lnTo>
                  <a:pt x="3667452" y="1218482"/>
                </a:lnTo>
                <a:lnTo>
                  <a:pt x="3733313" y="1220349"/>
                </a:lnTo>
              </a:path>
              <a:path w="4332605" h="1220470">
                <a:moveTo>
                  <a:pt x="4332540" y="0"/>
                </a:moveTo>
                <a:lnTo>
                  <a:pt x="4257836" y="109"/>
                </a:lnTo>
                <a:lnTo>
                  <a:pt x="4183563" y="436"/>
                </a:lnTo>
                <a:lnTo>
                  <a:pt x="4109729" y="978"/>
                </a:lnTo>
                <a:lnTo>
                  <a:pt x="4036339" y="1732"/>
                </a:lnTo>
                <a:lnTo>
                  <a:pt x="3963400" y="2696"/>
                </a:lnTo>
                <a:lnTo>
                  <a:pt x="3890918" y="3866"/>
                </a:lnTo>
                <a:lnTo>
                  <a:pt x="3818900" y="5241"/>
                </a:lnTo>
                <a:lnTo>
                  <a:pt x="3747352" y="6817"/>
                </a:lnTo>
                <a:lnTo>
                  <a:pt x="3676281" y="8593"/>
                </a:lnTo>
                <a:lnTo>
                  <a:pt x="3605692" y="10564"/>
                </a:lnTo>
                <a:lnTo>
                  <a:pt x="3535592" y="12729"/>
                </a:lnTo>
                <a:lnTo>
                  <a:pt x="3465987" y="15085"/>
                </a:lnTo>
                <a:lnTo>
                  <a:pt x="3396885" y="17630"/>
                </a:lnTo>
                <a:lnTo>
                  <a:pt x="3328291" y="20360"/>
                </a:lnTo>
                <a:lnTo>
                  <a:pt x="3260211" y="23273"/>
                </a:lnTo>
                <a:lnTo>
                  <a:pt x="3192652" y="26366"/>
                </a:lnTo>
                <a:lnTo>
                  <a:pt x="3125621" y="29637"/>
                </a:lnTo>
                <a:lnTo>
                  <a:pt x="3059124" y="33083"/>
                </a:lnTo>
                <a:lnTo>
                  <a:pt x="2993166" y="36702"/>
                </a:lnTo>
                <a:lnTo>
                  <a:pt x="2927755" y="40490"/>
                </a:lnTo>
                <a:lnTo>
                  <a:pt x="2862897" y="44445"/>
                </a:lnTo>
                <a:lnTo>
                  <a:pt x="2798599" y="48565"/>
                </a:lnTo>
                <a:lnTo>
                  <a:pt x="2734866" y="52847"/>
                </a:lnTo>
                <a:lnTo>
                  <a:pt x="2671705" y="57287"/>
                </a:lnTo>
                <a:lnTo>
                  <a:pt x="2609122" y="61884"/>
                </a:lnTo>
                <a:lnTo>
                  <a:pt x="2547124" y="66635"/>
                </a:lnTo>
                <a:lnTo>
                  <a:pt x="2485717" y="71538"/>
                </a:lnTo>
                <a:lnTo>
                  <a:pt x="2424908" y="76588"/>
                </a:lnTo>
                <a:lnTo>
                  <a:pt x="2364702" y="81785"/>
                </a:lnTo>
                <a:lnTo>
                  <a:pt x="2305107" y="87125"/>
                </a:lnTo>
                <a:lnTo>
                  <a:pt x="2246128" y="92605"/>
                </a:lnTo>
                <a:lnTo>
                  <a:pt x="2187773" y="98223"/>
                </a:lnTo>
                <a:lnTo>
                  <a:pt x="2130046" y="103977"/>
                </a:lnTo>
                <a:lnTo>
                  <a:pt x="2072956" y="109863"/>
                </a:lnTo>
                <a:lnTo>
                  <a:pt x="2016508" y="115879"/>
                </a:lnTo>
                <a:lnTo>
                  <a:pt x="1960708" y="122022"/>
                </a:lnTo>
                <a:lnTo>
                  <a:pt x="1905563" y="128291"/>
                </a:lnTo>
                <a:lnTo>
                  <a:pt x="1851079" y="134681"/>
                </a:lnTo>
                <a:lnTo>
                  <a:pt x="1797263" y="141190"/>
                </a:lnTo>
                <a:lnTo>
                  <a:pt x="1744121" y="147816"/>
                </a:lnTo>
                <a:lnTo>
                  <a:pt x="1691659" y="154556"/>
                </a:lnTo>
                <a:lnTo>
                  <a:pt x="1639884" y="161408"/>
                </a:lnTo>
                <a:lnTo>
                  <a:pt x="1588802" y="168368"/>
                </a:lnTo>
                <a:lnTo>
                  <a:pt x="1538420" y="175434"/>
                </a:lnTo>
                <a:lnTo>
                  <a:pt x="1488744" y="182604"/>
                </a:lnTo>
                <a:lnTo>
                  <a:pt x="1439779" y="189875"/>
                </a:lnTo>
                <a:lnTo>
                  <a:pt x="1391534" y="197244"/>
                </a:lnTo>
                <a:lnTo>
                  <a:pt x="1344013" y="204708"/>
                </a:lnTo>
                <a:lnTo>
                  <a:pt x="1297224" y="212265"/>
                </a:lnTo>
                <a:lnTo>
                  <a:pt x="1251173" y="219912"/>
                </a:lnTo>
                <a:lnTo>
                  <a:pt x="1205865" y="227647"/>
                </a:lnTo>
                <a:lnTo>
                  <a:pt x="1161308" y="235466"/>
                </a:lnTo>
                <a:lnTo>
                  <a:pt x="1117509" y="243368"/>
                </a:lnTo>
                <a:lnTo>
                  <a:pt x="1074472" y="251350"/>
                </a:lnTo>
                <a:lnTo>
                  <a:pt x="1032205" y="259408"/>
                </a:lnTo>
                <a:lnTo>
                  <a:pt x="990714" y="267540"/>
                </a:lnTo>
                <a:lnTo>
                  <a:pt x="950005" y="275745"/>
                </a:lnTo>
                <a:lnTo>
                  <a:pt x="910085" y="284018"/>
                </a:lnTo>
                <a:lnTo>
                  <a:pt x="870960" y="292357"/>
                </a:lnTo>
                <a:lnTo>
                  <a:pt x="832637" y="300760"/>
                </a:lnTo>
                <a:lnTo>
                  <a:pt x="795122" y="309224"/>
                </a:lnTo>
                <a:lnTo>
                  <a:pt x="722540" y="326325"/>
                </a:lnTo>
                <a:lnTo>
                  <a:pt x="653266" y="343638"/>
                </a:lnTo>
                <a:lnTo>
                  <a:pt x="587352" y="361141"/>
                </a:lnTo>
                <a:lnTo>
                  <a:pt x="524847" y="378815"/>
                </a:lnTo>
                <a:lnTo>
                  <a:pt x="465803" y="396637"/>
                </a:lnTo>
                <a:lnTo>
                  <a:pt x="410272" y="414586"/>
                </a:lnTo>
                <a:lnTo>
                  <a:pt x="358303" y="432641"/>
                </a:lnTo>
                <a:lnTo>
                  <a:pt x="309948" y="450782"/>
                </a:lnTo>
                <a:lnTo>
                  <a:pt x="265259" y="468986"/>
                </a:lnTo>
                <a:lnTo>
                  <a:pt x="224285" y="487232"/>
                </a:lnTo>
                <a:lnTo>
                  <a:pt x="187079" y="505499"/>
                </a:lnTo>
                <a:lnTo>
                  <a:pt x="135498" y="534649"/>
                </a:lnTo>
                <a:lnTo>
                  <a:pt x="93104" y="563711"/>
                </a:lnTo>
                <a:lnTo>
                  <a:pt x="59356" y="592602"/>
                </a:lnTo>
                <a:lnTo>
                  <a:pt x="33712" y="621233"/>
                </a:lnTo>
                <a:lnTo>
                  <a:pt x="4575" y="677374"/>
                </a:lnTo>
                <a:lnTo>
                  <a:pt x="0" y="704711"/>
                </a:lnTo>
                <a:lnTo>
                  <a:pt x="1366" y="731444"/>
                </a:lnTo>
                <a:lnTo>
                  <a:pt x="19758" y="782754"/>
                </a:lnTo>
                <a:lnTo>
                  <a:pt x="55426" y="830612"/>
                </a:lnTo>
                <a:lnTo>
                  <a:pt x="104041" y="874328"/>
                </a:lnTo>
                <a:lnTo>
                  <a:pt x="161278" y="913213"/>
                </a:lnTo>
                <a:lnTo>
                  <a:pt x="222809" y="946575"/>
                </a:lnTo>
                <a:lnTo>
                  <a:pt x="284307" y="973725"/>
                </a:lnTo>
                <a:lnTo>
                  <a:pt x="341446" y="993973"/>
                </a:lnTo>
                <a:lnTo>
                  <a:pt x="389899" y="1006628"/>
                </a:lnTo>
                <a:lnTo>
                  <a:pt x="409517" y="1009892"/>
                </a:lnTo>
                <a:lnTo>
                  <a:pt x="425340" y="1010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1749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7" y="0"/>
                </a:lnTo>
                <a:lnTo>
                  <a:pt x="3040715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Рекомендательные системы</a:t>
            </a:r>
          </a:p>
        </p:txBody>
      </p:sp>
      <p:sp>
        <p:nvSpPr>
          <p:cNvPr id="18" name="object 18"/>
          <p:cNvSpPr/>
          <p:nvPr/>
        </p:nvSpPr>
        <p:spPr>
          <a:xfrm>
            <a:off x="870483" y="2137452"/>
            <a:ext cx="7710805" cy="2184400"/>
          </a:xfrm>
          <a:custGeom>
            <a:avLst/>
            <a:gdLst/>
            <a:ahLst/>
            <a:cxnLst/>
            <a:rect l="l" t="t" r="r" b="b"/>
            <a:pathLst>
              <a:path w="7710805" h="2184400">
                <a:moveTo>
                  <a:pt x="6538599" y="0"/>
                </a:moveTo>
                <a:lnTo>
                  <a:pt x="6604000" y="1019"/>
                </a:lnTo>
                <a:lnTo>
                  <a:pt x="6668319" y="4025"/>
                </a:lnTo>
                <a:lnTo>
                  <a:pt x="6731475" y="8937"/>
                </a:lnTo>
                <a:lnTo>
                  <a:pt x="6793390" y="15677"/>
                </a:lnTo>
                <a:lnTo>
                  <a:pt x="6853985" y="24164"/>
                </a:lnTo>
                <a:lnTo>
                  <a:pt x="6913181" y="34320"/>
                </a:lnTo>
                <a:lnTo>
                  <a:pt x="6970897" y="46065"/>
                </a:lnTo>
                <a:lnTo>
                  <a:pt x="7027055" y="59319"/>
                </a:lnTo>
                <a:lnTo>
                  <a:pt x="7081576" y="74004"/>
                </a:lnTo>
                <a:lnTo>
                  <a:pt x="7134380" y="90039"/>
                </a:lnTo>
                <a:lnTo>
                  <a:pt x="7185389" y="107345"/>
                </a:lnTo>
                <a:lnTo>
                  <a:pt x="7234522" y="125843"/>
                </a:lnTo>
                <a:lnTo>
                  <a:pt x="7281701" y="145453"/>
                </a:lnTo>
                <a:lnTo>
                  <a:pt x="7326847" y="166095"/>
                </a:lnTo>
                <a:lnTo>
                  <a:pt x="7369880" y="187692"/>
                </a:lnTo>
                <a:lnTo>
                  <a:pt x="7410721" y="210162"/>
                </a:lnTo>
                <a:lnTo>
                  <a:pt x="7449291" y="233426"/>
                </a:lnTo>
                <a:lnTo>
                  <a:pt x="7485511" y="257406"/>
                </a:lnTo>
                <a:lnTo>
                  <a:pt x="7519301" y="282021"/>
                </a:lnTo>
                <a:lnTo>
                  <a:pt x="7550582" y="307192"/>
                </a:lnTo>
                <a:lnTo>
                  <a:pt x="7579275" y="332840"/>
                </a:lnTo>
                <a:lnTo>
                  <a:pt x="7628579" y="385248"/>
                </a:lnTo>
                <a:lnTo>
                  <a:pt x="7666581" y="438610"/>
                </a:lnTo>
                <a:lnTo>
                  <a:pt x="7700257" y="515234"/>
                </a:lnTo>
                <a:lnTo>
                  <a:pt x="7709805" y="564510"/>
                </a:lnTo>
                <a:lnTo>
                  <a:pt x="7710791" y="612768"/>
                </a:lnTo>
                <a:lnTo>
                  <a:pt x="7704217" y="659500"/>
                </a:lnTo>
                <a:lnTo>
                  <a:pt x="7691085" y="704196"/>
                </a:lnTo>
                <a:lnTo>
                  <a:pt x="7672397" y="746348"/>
                </a:lnTo>
                <a:lnTo>
                  <a:pt x="7649154" y="785446"/>
                </a:lnTo>
                <a:lnTo>
                  <a:pt x="7622360" y="820983"/>
                </a:lnTo>
                <a:lnTo>
                  <a:pt x="7593014" y="852448"/>
                </a:lnTo>
                <a:lnTo>
                  <a:pt x="7562121" y="879334"/>
                </a:lnTo>
                <a:lnTo>
                  <a:pt x="7530680" y="901130"/>
                </a:lnTo>
                <a:lnTo>
                  <a:pt x="7470168" y="927422"/>
                </a:lnTo>
                <a:lnTo>
                  <a:pt x="7443099" y="930899"/>
                </a:lnTo>
              </a:path>
              <a:path w="7710805" h="2184400">
                <a:moveTo>
                  <a:pt x="4969816" y="930831"/>
                </a:moveTo>
                <a:lnTo>
                  <a:pt x="4898757" y="931386"/>
                </a:lnTo>
                <a:lnTo>
                  <a:pt x="4831532" y="933009"/>
                </a:lnTo>
                <a:lnTo>
                  <a:pt x="4767914" y="935636"/>
                </a:lnTo>
                <a:lnTo>
                  <a:pt x="4707678" y="939206"/>
                </a:lnTo>
                <a:lnTo>
                  <a:pt x="4650598" y="943655"/>
                </a:lnTo>
                <a:lnTo>
                  <a:pt x="4596449" y="948920"/>
                </a:lnTo>
                <a:lnTo>
                  <a:pt x="4545006" y="954939"/>
                </a:lnTo>
                <a:lnTo>
                  <a:pt x="4496043" y="961649"/>
                </a:lnTo>
                <a:lnTo>
                  <a:pt x="4449335" y="968988"/>
                </a:lnTo>
                <a:lnTo>
                  <a:pt x="4404655" y="976891"/>
                </a:lnTo>
                <a:lnTo>
                  <a:pt x="4361780" y="985297"/>
                </a:lnTo>
                <a:lnTo>
                  <a:pt x="4320483" y="994142"/>
                </a:lnTo>
                <a:lnTo>
                  <a:pt x="4280538" y="1003365"/>
                </a:lnTo>
                <a:lnTo>
                  <a:pt x="4241721" y="1012901"/>
                </a:lnTo>
                <a:lnTo>
                  <a:pt x="4203805" y="1022689"/>
                </a:lnTo>
                <a:lnTo>
                  <a:pt x="4166567" y="1032665"/>
                </a:lnTo>
                <a:lnTo>
                  <a:pt x="4129778" y="1042767"/>
                </a:lnTo>
                <a:lnTo>
                  <a:pt x="4056653" y="1063096"/>
                </a:lnTo>
                <a:lnTo>
                  <a:pt x="4019865" y="1073198"/>
                </a:lnTo>
                <a:lnTo>
                  <a:pt x="3982626" y="1083174"/>
                </a:lnTo>
                <a:lnTo>
                  <a:pt x="3944711" y="1092961"/>
                </a:lnTo>
                <a:lnTo>
                  <a:pt x="3905894" y="1102498"/>
                </a:lnTo>
                <a:lnTo>
                  <a:pt x="3865949" y="1111720"/>
                </a:lnTo>
                <a:lnTo>
                  <a:pt x="3824652" y="1120566"/>
                </a:lnTo>
                <a:lnTo>
                  <a:pt x="3781776" y="1128972"/>
                </a:lnTo>
                <a:lnTo>
                  <a:pt x="3737097" y="1136875"/>
                </a:lnTo>
                <a:lnTo>
                  <a:pt x="3690389" y="1144213"/>
                </a:lnTo>
                <a:lnTo>
                  <a:pt x="3641426" y="1150923"/>
                </a:lnTo>
                <a:lnTo>
                  <a:pt x="3589983" y="1156943"/>
                </a:lnTo>
                <a:lnTo>
                  <a:pt x="3535834" y="1162208"/>
                </a:lnTo>
                <a:lnTo>
                  <a:pt x="3478754" y="1166657"/>
                </a:lnTo>
                <a:lnTo>
                  <a:pt x="3418518" y="1170227"/>
                </a:lnTo>
                <a:lnTo>
                  <a:pt x="3354900" y="1172854"/>
                </a:lnTo>
                <a:lnTo>
                  <a:pt x="3287674" y="1174477"/>
                </a:lnTo>
                <a:lnTo>
                  <a:pt x="3216616" y="1175031"/>
                </a:lnTo>
              </a:path>
              <a:path w="7710805" h="2184400">
                <a:moveTo>
                  <a:pt x="246017" y="1174934"/>
                </a:moveTo>
                <a:lnTo>
                  <a:pt x="188605" y="1191926"/>
                </a:lnTo>
                <a:lnTo>
                  <a:pt x="130113" y="1239225"/>
                </a:lnTo>
                <a:lnTo>
                  <a:pt x="102260" y="1272518"/>
                </a:lnTo>
                <a:lnTo>
                  <a:pt x="76297" y="1311322"/>
                </a:lnTo>
                <a:lnTo>
                  <a:pt x="52942" y="1354948"/>
                </a:lnTo>
                <a:lnTo>
                  <a:pt x="32915" y="1402706"/>
                </a:lnTo>
                <a:lnTo>
                  <a:pt x="16936" y="1453909"/>
                </a:lnTo>
                <a:lnTo>
                  <a:pt x="5724" y="1507867"/>
                </a:lnTo>
                <a:lnTo>
                  <a:pt x="0" y="1563891"/>
                </a:lnTo>
                <a:lnTo>
                  <a:pt x="482" y="1621294"/>
                </a:lnTo>
                <a:lnTo>
                  <a:pt x="7890" y="1679384"/>
                </a:lnTo>
                <a:lnTo>
                  <a:pt x="17880" y="1721379"/>
                </a:lnTo>
                <a:lnTo>
                  <a:pt x="31687" y="1763114"/>
                </a:lnTo>
                <a:lnTo>
                  <a:pt x="49138" y="1804329"/>
                </a:lnTo>
                <a:lnTo>
                  <a:pt x="70061" y="1844767"/>
                </a:lnTo>
                <a:lnTo>
                  <a:pt x="94284" y="1884166"/>
                </a:lnTo>
                <a:lnTo>
                  <a:pt x="121635" y="1922268"/>
                </a:lnTo>
                <a:lnTo>
                  <a:pt x="151942" y="1958813"/>
                </a:lnTo>
                <a:lnTo>
                  <a:pt x="185033" y="1993541"/>
                </a:lnTo>
                <a:lnTo>
                  <a:pt x="220736" y="2026194"/>
                </a:lnTo>
                <a:lnTo>
                  <a:pt x="258879" y="2056511"/>
                </a:lnTo>
                <a:lnTo>
                  <a:pt x="299290" y="2084233"/>
                </a:lnTo>
                <a:lnTo>
                  <a:pt x="341797" y="2109101"/>
                </a:lnTo>
                <a:lnTo>
                  <a:pt x="386227" y="2130855"/>
                </a:lnTo>
                <a:lnTo>
                  <a:pt x="432410" y="2149236"/>
                </a:lnTo>
                <a:lnTo>
                  <a:pt x="480172" y="2163983"/>
                </a:lnTo>
                <a:lnTo>
                  <a:pt x="529342" y="2174839"/>
                </a:lnTo>
                <a:lnTo>
                  <a:pt x="579748" y="2181542"/>
                </a:lnTo>
                <a:lnTo>
                  <a:pt x="631217" y="218383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83000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8" y="0"/>
                </a:lnTo>
                <a:lnTo>
                  <a:pt x="3040714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Проектная работа</a:t>
            </a:r>
          </a:p>
        </p:txBody>
      </p:sp>
      <p:sp>
        <p:nvSpPr>
          <p:cNvPr id="21" name="object 21"/>
          <p:cNvSpPr/>
          <p:nvPr/>
        </p:nvSpPr>
        <p:spPr>
          <a:xfrm>
            <a:off x="4585449" y="4321249"/>
            <a:ext cx="497840" cy="0"/>
          </a:xfrm>
          <a:custGeom>
            <a:avLst/>
            <a:gdLst/>
            <a:ahLst/>
            <a:cxnLst/>
            <a:rect l="l" t="t" r="r" b="b"/>
            <a:pathLst>
              <a:path w="497839">
                <a:moveTo>
                  <a:pt x="0" y="0"/>
                </a:moveTo>
                <a:lnTo>
                  <a:pt x="4976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Обучение нейронной сети</a:t>
            </a:r>
          </a:p>
        </p:txBody>
      </p:sp>
    </p:spTree>
    <p:extLst>
      <p:ext uri="{BB962C8B-B14F-4D97-AF65-F5344CB8AC3E}">
        <p14:creationId xmlns:p14="http://schemas.microsoft.com/office/powerpoint/2010/main" val="21789927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473696-CEC8-FA46-8DFB-6D6C8BC27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обучения сети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4C9B1-5311-FA41-854B-B5C3EF7F9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76250" indent="-342900">
              <a:buFont typeface="+mj-lt"/>
              <a:buAutoNum type="arabicPeriod"/>
            </a:pPr>
            <a:r>
              <a:rPr lang="ru-RU" sz="1600" dirty="0"/>
              <a:t>Создание архитектуры сети (сколько нейронов и сколько слоев);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/>
              <a:t>Выбор Функции потерь (для понимания качества предсказания);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/>
              <a:t>Вычисление ошибки на обучающих данных;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/>
              <a:t>Коррекция весов сети для уменьшения суммарной ошибки;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/>
              <a:t>Вычисление новой ошибки на обучающих данных;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/>
              <a:t>Повторить шаги 4-5 до:</a:t>
            </a:r>
          </a:p>
          <a:p>
            <a:pPr marL="933450" lvl="1" indent="-342900"/>
            <a:r>
              <a:rPr lang="ru-RU" sz="1400" dirty="0"/>
              <a:t>Фиксированное (большое) число шагов;</a:t>
            </a:r>
          </a:p>
          <a:p>
            <a:pPr marL="933450" lvl="1" indent="-342900"/>
            <a:r>
              <a:rPr lang="ru-RU" sz="1400" dirty="0"/>
              <a:t>Пока ошибка не перестанет уменьшаться</a:t>
            </a:r>
            <a:endParaRPr lang="en-US" sz="1400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1AFB7FA-2743-704F-AE74-14A12CE9F5A8}"/>
              </a:ext>
            </a:extLst>
          </p:cNvPr>
          <p:cNvSpPr/>
          <p:nvPr/>
        </p:nvSpPr>
        <p:spPr>
          <a:xfrm>
            <a:off x="6324600" y="2266950"/>
            <a:ext cx="152400" cy="10959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8C8CB-1977-BC4B-8706-547F62A238E1}"/>
              </a:ext>
            </a:extLst>
          </p:cNvPr>
          <p:cNvSpPr txBox="1"/>
          <p:nvPr/>
        </p:nvSpPr>
        <p:spPr>
          <a:xfrm>
            <a:off x="6553200" y="2580748"/>
            <a:ext cx="156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Оптимизатор!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8480908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92FA-627E-AC4A-B1A4-ABC3FA10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спуск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064EF-9479-3645-ADCC-9B45FB7D1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75477"/>
            <a:ext cx="4993865" cy="2706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2698E0-1DBD-D34D-A8E9-3BFC64C79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65" y="1865927"/>
            <a:ext cx="3835400" cy="2552700"/>
          </a:xfrm>
          <a:prstGeom prst="rect">
            <a:avLst/>
          </a:prstGeom>
        </p:spPr>
      </p:pic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12525183-8EEF-174C-9DA7-5FDF5F06FF25}"/>
              </a:ext>
            </a:extLst>
          </p:cNvPr>
          <p:cNvSpPr/>
          <p:nvPr/>
        </p:nvSpPr>
        <p:spPr>
          <a:xfrm>
            <a:off x="4419600" y="3028950"/>
            <a:ext cx="594008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C1963-CD47-7843-B434-1A4AA865AC8F}"/>
              </a:ext>
            </a:extLst>
          </p:cNvPr>
          <p:cNvSpPr txBox="1"/>
          <p:nvPr/>
        </p:nvSpPr>
        <p:spPr>
          <a:xfrm>
            <a:off x="589005" y="1025976"/>
            <a:ext cx="8411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 всем весам сети вычислить градиент ошибки и скорректировать веса в направлении уменьшения ошибки.</a:t>
            </a:r>
          </a:p>
          <a:p>
            <a:r>
              <a:rPr lang="ru-RU" b="1" i="1" dirty="0"/>
              <a:t>Как вычислить градиент весов по ошибке?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016587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8B270-3BFF-8040-A673-24605FB00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нейросети</a:t>
            </a:r>
            <a:endParaRPr lang="en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CF23F-00D9-6B4D-9B0B-4FAFABFC7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426624"/>
            <a:ext cx="3810000" cy="271786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666083-7B58-1A41-94E3-32D9732AA0B0}"/>
              </a:ext>
            </a:extLst>
          </p:cNvPr>
          <p:cNvCxnSpPr>
            <a:cxnSpLocks/>
          </p:cNvCxnSpPr>
          <p:nvPr/>
        </p:nvCxnSpPr>
        <p:spPr>
          <a:xfrm>
            <a:off x="1752600" y="2785557"/>
            <a:ext cx="533400" cy="0"/>
          </a:xfrm>
          <a:prstGeom prst="straightConnector1">
            <a:avLst/>
          </a:prstGeom>
          <a:ln w="25400"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7427BE-E4A4-834B-8048-B041E778FBF7}"/>
              </a:ext>
            </a:extLst>
          </p:cNvPr>
          <p:cNvCxnSpPr>
            <a:cxnSpLocks/>
          </p:cNvCxnSpPr>
          <p:nvPr/>
        </p:nvCxnSpPr>
        <p:spPr>
          <a:xfrm>
            <a:off x="6553200" y="2785557"/>
            <a:ext cx="533400" cy="0"/>
          </a:xfrm>
          <a:prstGeom prst="straightConnector1">
            <a:avLst/>
          </a:prstGeom>
          <a:ln w="25400"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6A097D-6485-2E46-819D-B9C3B6B26880}"/>
              </a:ext>
            </a:extLst>
          </p:cNvPr>
          <p:cNvSpPr txBox="1"/>
          <p:nvPr/>
        </p:nvSpPr>
        <p:spPr>
          <a:xfrm>
            <a:off x="1219200" y="2343150"/>
            <a:ext cx="63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вход</a:t>
            </a:r>
            <a:endParaRPr lang="en-T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44A106-98EE-D041-BFCC-34DA495B9206}"/>
              </a:ext>
            </a:extLst>
          </p:cNvPr>
          <p:cNvSpPr txBox="1"/>
          <p:nvPr/>
        </p:nvSpPr>
        <p:spPr>
          <a:xfrm>
            <a:off x="6986429" y="2343150"/>
            <a:ext cx="78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выход</a:t>
            </a:r>
            <a:endParaRPr lang="en-T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DEF65-3A7C-5446-817E-F37DA59FCDA5}"/>
              </a:ext>
            </a:extLst>
          </p:cNvPr>
          <p:cNvSpPr txBox="1"/>
          <p:nvPr/>
        </p:nvSpPr>
        <p:spPr>
          <a:xfrm>
            <a:off x="1866899" y="4442228"/>
            <a:ext cx="5410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https://www.youtube.com/watch?v=f9oDe4Yq4E0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9280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478" y="404083"/>
            <a:ext cx="5512744" cy="343557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 err="1"/>
              <a:t>Нейрон</a:t>
            </a:r>
            <a:r>
              <a:rPr sz="2176" spc="-78" dirty="0"/>
              <a:t> j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91758" y="2190554"/>
            <a:ext cx="484551" cy="658954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0662" rIns="0" bIns="0" rtlCol="0">
            <a:spAutoFit/>
          </a:bodyPr>
          <a:lstStyle/>
          <a:p>
            <a:pPr marL="60893">
              <a:spcBef>
                <a:spcPts val="241"/>
              </a:spcBef>
            </a:pPr>
            <a:r>
              <a:rPr sz="4081" spc="-58" dirty="0">
                <a:latin typeface="Symbol"/>
                <a:cs typeface="Symbol"/>
              </a:rPr>
              <a:t></a:t>
            </a:r>
            <a:endParaRPr sz="4081">
              <a:latin typeface="Symbol"/>
              <a:cs typeface="Symbo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6139" y="2078904"/>
            <a:ext cx="705666" cy="435319"/>
            <a:chOff x="1680838" y="3056759"/>
            <a:chExt cx="1037590" cy="640080"/>
          </a:xfrm>
        </p:grpSpPr>
        <p:sp>
          <p:nvSpPr>
            <p:cNvPr id="5" name="object 5"/>
            <p:cNvSpPr/>
            <p:nvPr/>
          </p:nvSpPr>
          <p:spPr>
            <a:xfrm>
              <a:off x="1685518" y="3061439"/>
              <a:ext cx="972819" cy="598805"/>
            </a:xfrm>
            <a:custGeom>
              <a:avLst/>
              <a:gdLst/>
              <a:ahLst/>
              <a:cxnLst/>
              <a:rect l="l" t="t" r="r" b="b"/>
              <a:pathLst>
                <a:path w="972819" h="598804">
                  <a:moveTo>
                    <a:pt x="0" y="0"/>
                  </a:moveTo>
                  <a:lnTo>
                    <a:pt x="972362" y="598322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" name="object 6"/>
            <p:cNvSpPr/>
            <p:nvPr/>
          </p:nvSpPr>
          <p:spPr>
            <a:xfrm>
              <a:off x="2633764" y="3625205"/>
              <a:ext cx="84455" cy="71755"/>
            </a:xfrm>
            <a:custGeom>
              <a:avLst/>
              <a:gdLst/>
              <a:ahLst/>
              <a:cxnLst/>
              <a:rect l="l" t="t" r="r" b="b"/>
              <a:pathLst>
                <a:path w="84455" h="71754">
                  <a:moveTo>
                    <a:pt x="39598" y="0"/>
                  </a:moveTo>
                  <a:lnTo>
                    <a:pt x="0" y="64071"/>
                  </a:lnTo>
                  <a:lnTo>
                    <a:pt x="84239" y="71640"/>
                  </a:lnTo>
                  <a:lnTo>
                    <a:pt x="395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77867" y="2779383"/>
            <a:ext cx="814064" cy="979468"/>
            <a:chOff x="1521637" y="4086723"/>
            <a:chExt cx="1196975" cy="1440180"/>
          </a:xfrm>
        </p:grpSpPr>
        <p:sp>
          <p:nvSpPr>
            <p:cNvPr id="8" name="object 8"/>
            <p:cNvSpPr/>
            <p:nvPr/>
          </p:nvSpPr>
          <p:spPr>
            <a:xfrm>
              <a:off x="1526400" y="4120200"/>
              <a:ext cx="1126490" cy="450215"/>
            </a:xfrm>
            <a:custGeom>
              <a:avLst/>
              <a:gdLst/>
              <a:ahLst/>
              <a:cxnLst/>
              <a:rect l="l" t="t" r="r" b="b"/>
              <a:pathLst>
                <a:path w="1126489" h="450214">
                  <a:moveTo>
                    <a:pt x="0" y="449643"/>
                  </a:moveTo>
                  <a:lnTo>
                    <a:pt x="1126083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9" name="object 9"/>
            <p:cNvSpPr/>
            <p:nvPr/>
          </p:nvSpPr>
          <p:spPr>
            <a:xfrm>
              <a:off x="2633764" y="4086723"/>
              <a:ext cx="84455" cy="70485"/>
            </a:xfrm>
            <a:custGeom>
              <a:avLst/>
              <a:gdLst/>
              <a:ahLst/>
              <a:cxnLst/>
              <a:rect l="l" t="t" r="r" b="b"/>
              <a:pathLst>
                <a:path w="84455" h="70485">
                  <a:moveTo>
                    <a:pt x="0" y="0"/>
                  </a:moveTo>
                  <a:lnTo>
                    <a:pt x="28079" y="70205"/>
                  </a:lnTo>
                  <a:lnTo>
                    <a:pt x="84239" y="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400" y="4303080"/>
              <a:ext cx="1143635" cy="1219200"/>
            </a:xfrm>
            <a:custGeom>
              <a:avLst/>
              <a:gdLst/>
              <a:ahLst/>
              <a:cxnLst/>
              <a:rect l="l" t="t" r="r" b="b"/>
              <a:pathLst>
                <a:path w="1143635" h="1219200">
                  <a:moveTo>
                    <a:pt x="0" y="1218603"/>
                  </a:moveTo>
                  <a:lnTo>
                    <a:pt x="1143355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8806" y="4251607"/>
              <a:ext cx="79375" cy="81280"/>
            </a:xfrm>
            <a:custGeom>
              <a:avLst/>
              <a:gdLst/>
              <a:ahLst/>
              <a:cxnLst/>
              <a:rect l="l" t="t" r="r" b="b"/>
              <a:pathLst>
                <a:path w="79375" h="81279">
                  <a:moveTo>
                    <a:pt x="79197" y="0"/>
                  </a:moveTo>
                  <a:lnTo>
                    <a:pt x="0" y="29159"/>
                  </a:lnTo>
                  <a:lnTo>
                    <a:pt x="55079" y="81000"/>
                  </a:lnTo>
                  <a:lnTo>
                    <a:pt x="791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474085" y="2542385"/>
            <a:ext cx="650818" cy="51824"/>
            <a:chOff x="3427558" y="3738248"/>
            <a:chExt cx="956944" cy="76200"/>
          </a:xfrm>
        </p:grpSpPr>
        <p:sp>
          <p:nvSpPr>
            <p:cNvPr id="16" name="object 16"/>
            <p:cNvSpPr/>
            <p:nvPr/>
          </p:nvSpPr>
          <p:spPr>
            <a:xfrm>
              <a:off x="3432238" y="3775687"/>
              <a:ext cx="881380" cy="635"/>
            </a:xfrm>
            <a:custGeom>
              <a:avLst/>
              <a:gdLst/>
              <a:ahLst/>
              <a:cxnLst/>
              <a:rect l="l" t="t" r="r" b="b"/>
              <a:pathLst>
                <a:path w="881379" h="635">
                  <a:moveTo>
                    <a:pt x="0" y="0"/>
                  </a:moveTo>
                  <a:lnTo>
                    <a:pt x="881278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7" name="object 17"/>
            <p:cNvSpPr/>
            <p:nvPr/>
          </p:nvSpPr>
          <p:spPr>
            <a:xfrm>
              <a:off x="4308475" y="37382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186870" y="2085266"/>
            <a:ext cx="970398" cy="812357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89973" rIns="0" bIns="0" rtlCol="0" anchor="ctr">
            <a:spAutoFit/>
          </a:bodyPr>
          <a:lstStyle/>
          <a:p>
            <a:pPr marL="60893">
              <a:spcBef>
                <a:spcPts val="3071"/>
              </a:spcBef>
            </a:pPr>
            <a:endParaRPr sz="272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02387" y="2488765"/>
            <a:ext cx="1190217" cy="51824"/>
            <a:chOff x="5968803" y="3659406"/>
            <a:chExt cx="1750060" cy="76200"/>
          </a:xfrm>
        </p:grpSpPr>
        <p:sp>
          <p:nvSpPr>
            <p:cNvPr id="21" name="object 21"/>
            <p:cNvSpPr/>
            <p:nvPr/>
          </p:nvSpPr>
          <p:spPr>
            <a:xfrm>
              <a:off x="5973482" y="3696846"/>
              <a:ext cx="1674495" cy="635"/>
            </a:xfrm>
            <a:custGeom>
              <a:avLst/>
              <a:gdLst/>
              <a:ahLst/>
              <a:cxnLst/>
              <a:rect l="l" t="t" r="r" b="b"/>
              <a:pathLst>
                <a:path w="1674495" h="635">
                  <a:moveTo>
                    <a:pt x="0" y="0"/>
                  </a:moveTo>
                  <a:lnTo>
                    <a:pt x="1674355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2" name="object 22"/>
            <p:cNvSpPr/>
            <p:nvPr/>
          </p:nvSpPr>
          <p:spPr>
            <a:xfrm>
              <a:off x="7642796" y="365940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9A8135A-490F-6F4A-B7D4-98E67B04138C}"/>
                  </a:ext>
                </a:extLst>
              </p:cNvPr>
              <p:cNvSpPr txBox="1"/>
              <p:nvPr/>
            </p:nvSpPr>
            <p:spPr>
              <a:xfrm>
                <a:off x="6554675" y="2425314"/>
                <a:ext cx="1782604" cy="1207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32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32" dirty="0"/>
              </a:p>
              <a:p>
                <a:endParaRPr lang="en-US" sz="1632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9A8135A-490F-6F4A-B7D4-98E67B041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75" y="2425314"/>
                <a:ext cx="1782604" cy="1207125"/>
              </a:xfrm>
              <a:prstGeom prst="rect">
                <a:avLst/>
              </a:prstGeom>
              <a:blipFill>
                <a:blip r:embed="rId2"/>
                <a:stretch>
                  <a:fillRect t="-26042" b="-10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/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blipFill>
                <a:blip r:embed="rId7"/>
                <a:stretch>
                  <a:fillRect l="-18182" r="-1363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/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blipFill>
                <a:blip r:embed="rId8"/>
                <a:stretch>
                  <a:fillRect l="-15789" r="-105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/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blipFill>
                <a:blip r:embed="rId9"/>
                <a:stretch>
                  <a:fillRect l="-8511" r="-851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/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blipFill>
                <a:blip r:embed="rId10"/>
                <a:stretch>
                  <a:fillRect l="-7937" r="-12698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loud Callout 13">
            <a:extLst>
              <a:ext uri="{FF2B5EF4-FFF2-40B4-BE49-F238E27FC236}">
                <a16:creationId xmlns:a16="http://schemas.microsoft.com/office/drawing/2014/main" id="{5C262FA8-EC96-014D-96E3-8DAB7BA914C2}"/>
              </a:ext>
            </a:extLst>
          </p:cNvPr>
          <p:cNvSpPr/>
          <p:nvPr/>
        </p:nvSpPr>
        <p:spPr>
          <a:xfrm>
            <a:off x="7435247" y="1536540"/>
            <a:ext cx="1303797" cy="697176"/>
          </a:xfrm>
          <a:prstGeom prst="cloudCallout">
            <a:avLst>
              <a:gd name="adj1" fmla="val -105391"/>
              <a:gd name="adj2" fmla="val 9691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/>
              <a:t>Потери на выходе</a:t>
            </a:r>
            <a:endParaRPr lang="en-US" sz="1100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6B702344-F91D-1345-9780-F49E829C26D3}"/>
              </a:ext>
            </a:extLst>
          </p:cNvPr>
          <p:cNvSpPr/>
          <p:nvPr/>
        </p:nvSpPr>
        <p:spPr>
          <a:xfrm>
            <a:off x="2162585" y="1646056"/>
            <a:ext cx="3823023" cy="191629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7F1C96-FF1F-0E4D-AD52-6756CB86B673}"/>
              </a:ext>
            </a:extLst>
          </p:cNvPr>
          <p:cNvSpPr txBox="1"/>
          <p:nvPr/>
        </p:nvSpPr>
        <p:spPr>
          <a:xfrm>
            <a:off x="2157475" y="850221"/>
            <a:ext cx="573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Необходимо скорректировать веса входных сигналов так, что бы ошибка стала минимальной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9C937D-39D9-824F-9676-EEA24F3CF8D7}"/>
                  </a:ext>
                </a:extLst>
              </p:cNvPr>
              <p:cNvSpPr txBox="1"/>
              <p:nvPr/>
            </p:nvSpPr>
            <p:spPr>
              <a:xfrm>
                <a:off x="3095629" y="4001560"/>
                <a:ext cx="1731115" cy="604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9C937D-39D9-824F-9676-EEA24F3CF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629" y="4001560"/>
                <a:ext cx="1731115" cy="604846"/>
              </a:xfrm>
              <a:prstGeom prst="rect">
                <a:avLst/>
              </a:prstGeom>
              <a:blipFill>
                <a:blip r:embed="rId11"/>
                <a:stretch>
                  <a:fillRect l="-725" t="-2041" r="-144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478" y="404083"/>
            <a:ext cx="5512744" cy="343557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 err="1"/>
              <a:t>Нейрон</a:t>
            </a:r>
            <a:r>
              <a:rPr sz="2176" spc="-78" dirty="0"/>
              <a:t> j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91758" y="2190554"/>
            <a:ext cx="484551" cy="658954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0662" rIns="0" bIns="0" rtlCol="0">
            <a:spAutoFit/>
          </a:bodyPr>
          <a:lstStyle/>
          <a:p>
            <a:pPr marL="60893">
              <a:spcBef>
                <a:spcPts val="241"/>
              </a:spcBef>
            </a:pPr>
            <a:r>
              <a:rPr sz="4081" spc="-58" dirty="0">
                <a:latin typeface="Symbol"/>
                <a:cs typeface="Symbol"/>
              </a:rPr>
              <a:t></a:t>
            </a:r>
            <a:endParaRPr sz="4081">
              <a:latin typeface="Symbol"/>
              <a:cs typeface="Symbo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6139" y="2078904"/>
            <a:ext cx="705666" cy="435319"/>
            <a:chOff x="1680838" y="3056759"/>
            <a:chExt cx="1037590" cy="640080"/>
          </a:xfrm>
        </p:grpSpPr>
        <p:sp>
          <p:nvSpPr>
            <p:cNvPr id="5" name="object 5"/>
            <p:cNvSpPr/>
            <p:nvPr/>
          </p:nvSpPr>
          <p:spPr>
            <a:xfrm>
              <a:off x="1685518" y="3061439"/>
              <a:ext cx="972819" cy="598805"/>
            </a:xfrm>
            <a:custGeom>
              <a:avLst/>
              <a:gdLst/>
              <a:ahLst/>
              <a:cxnLst/>
              <a:rect l="l" t="t" r="r" b="b"/>
              <a:pathLst>
                <a:path w="972819" h="598804">
                  <a:moveTo>
                    <a:pt x="0" y="0"/>
                  </a:moveTo>
                  <a:lnTo>
                    <a:pt x="972362" y="598322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" name="object 6"/>
            <p:cNvSpPr/>
            <p:nvPr/>
          </p:nvSpPr>
          <p:spPr>
            <a:xfrm>
              <a:off x="2633764" y="3625205"/>
              <a:ext cx="84455" cy="71755"/>
            </a:xfrm>
            <a:custGeom>
              <a:avLst/>
              <a:gdLst/>
              <a:ahLst/>
              <a:cxnLst/>
              <a:rect l="l" t="t" r="r" b="b"/>
              <a:pathLst>
                <a:path w="84455" h="71754">
                  <a:moveTo>
                    <a:pt x="39598" y="0"/>
                  </a:moveTo>
                  <a:lnTo>
                    <a:pt x="0" y="64071"/>
                  </a:lnTo>
                  <a:lnTo>
                    <a:pt x="84239" y="71640"/>
                  </a:lnTo>
                  <a:lnTo>
                    <a:pt x="395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77867" y="2779383"/>
            <a:ext cx="814064" cy="979468"/>
            <a:chOff x="1521637" y="4086723"/>
            <a:chExt cx="1196975" cy="1440180"/>
          </a:xfrm>
        </p:grpSpPr>
        <p:sp>
          <p:nvSpPr>
            <p:cNvPr id="8" name="object 8"/>
            <p:cNvSpPr/>
            <p:nvPr/>
          </p:nvSpPr>
          <p:spPr>
            <a:xfrm>
              <a:off x="1526400" y="4120200"/>
              <a:ext cx="1126490" cy="450215"/>
            </a:xfrm>
            <a:custGeom>
              <a:avLst/>
              <a:gdLst/>
              <a:ahLst/>
              <a:cxnLst/>
              <a:rect l="l" t="t" r="r" b="b"/>
              <a:pathLst>
                <a:path w="1126489" h="450214">
                  <a:moveTo>
                    <a:pt x="0" y="449643"/>
                  </a:moveTo>
                  <a:lnTo>
                    <a:pt x="1126083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9" name="object 9"/>
            <p:cNvSpPr/>
            <p:nvPr/>
          </p:nvSpPr>
          <p:spPr>
            <a:xfrm>
              <a:off x="2633764" y="4086723"/>
              <a:ext cx="84455" cy="70485"/>
            </a:xfrm>
            <a:custGeom>
              <a:avLst/>
              <a:gdLst/>
              <a:ahLst/>
              <a:cxnLst/>
              <a:rect l="l" t="t" r="r" b="b"/>
              <a:pathLst>
                <a:path w="84455" h="70485">
                  <a:moveTo>
                    <a:pt x="0" y="0"/>
                  </a:moveTo>
                  <a:lnTo>
                    <a:pt x="28079" y="70205"/>
                  </a:lnTo>
                  <a:lnTo>
                    <a:pt x="84239" y="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400" y="4303080"/>
              <a:ext cx="1143635" cy="1219200"/>
            </a:xfrm>
            <a:custGeom>
              <a:avLst/>
              <a:gdLst/>
              <a:ahLst/>
              <a:cxnLst/>
              <a:rect l="l" t="t" r="r" b="b"/>
              <a:pathLst>
                <a:path w="1143635" h="1219200">
                  <a:moveTo>
                    <a:pt x="0" y="1218603"/>
                  </a:moveTo>
                  <a:lnTo>
                    <a:pt x="1143355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8806" y="4251607"/>
              <a:ext cx="79375" cy="81280"/>
            </a:xfrm>
            <a:custGeom>
              <a:avLst/>
              <a:gdLst/>
              <a:ahLst/>
              <a:cxnLst/>
              <a:rect l="l" t="t" r="r" b="b"/>
              <a:pathLst>
                <a:path w="79375" h="81279">
                  <a:moveTo>
                    <a:pt x="79197" y="0"/>
                  </a:moveTo>
                  <a:lnTo>
                    <a:pt x="0" y="29159"/>
                  </a:lnTo>
                  <a:lnTo>
                    <a:pt x="55079" y="81000"/>
                  </a:lnTo>
                  <a:lnTo>
                    <a:pt x="791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474085" y="2542385"/>
            <a:ext cx="650818" cy="51824"/>
            <a:chOff x="3427558" y="3738248"/>
            <a:chExt cx="956944" cy="76200"/>
          </a:xfrm>
        </p:grpSpPr>
        <p:sp>
          <p:nvSpPr>
            <p:cNvPr id="16" name="object 16"/>
            <p:cNvSpPr/>
            <p:nvPr/>
          </p:nvSpPr>
          <p:spPr>
            <a:xfrm>
              <a:off x="3432238" y="3775687"/>
              <a:ext cx="881380" cy="635"/>
            </a:xfrm>
            <a:custGeom>
              <a:avLst/>
              <a:gdLst/>
              <a:ahLst/>
              <a:cxnLst/>
              <a:rect l="l" t="t" r="r" b="b"/>
              <a:pathLst>
                <a:path w="881379" h="635">
                  <a:moveTo>
                    <a:pt x="0" y="0"/>
                  </a:moveTo>
                  <a:lnTo>
                    <a:pt x="881278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7" name="object 17"/>
            <p:cNvSpPr/>
            <p:nvPr/>
          </p:nvSpPr>
          <p:spPr>
            <a:xfrm>
              <a:off x="4308475" y="37382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186870" y="2085266"/>
            <a:ext cx="970398" cy="812357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89973" rIns="0" bIns="0" rtlCol="0" anchor="ctr">
            <a:spAutoFit/>
          </a:bodyPr>
          <a:lstStyle/>
          <a:p>
            <a:pPr marL="60893">
              <a:spcBef>
                <a:spcPts val="3071"/>
              </a:spcBef>
            </a:pPr>
            <a:endParaRPr sz="272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02387" y="2488765"/>
            <a:ext cx="1190217" cy="51824"/>
            <a:chOff x="5968803" y="3659406"/>
            <a:chExt cx="1750060" cy="76200"/>
          </a:xfrm>
        </p:grpSpPr>
        <p:sp>
          <p:nvSpPr>
            <p:cNvPr id="21" name="object 21"/>
            <p:cNvSpPr/>
            <p:nvPr/>
          </p:nvSpPr>
          <p:spPr>
            <a:xfrm>
              <a:off x="5973482" y="3696846"/>
              <a:ext cx="1674495" cy="635"/>
            </a:xfrm>
            <a:custGeom>
              <a:avLst/>
              <a:gdLst/>
              <a:ahLst/>
              <a:cxnLst/>
              <a:rect l="l" t="t" r="r" b="b"/>
              <a:pathLst>
                <a:path w="1674495" h="635">
                  <a:moveTo>
                    <a:pt x="0" y="0"/>
                  </a:moveTo>
                  <a:lnTo>
                    <a:pt x="1674355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2" name="object 22"/>
            <p:cNvSpPr/>
            <p:nvPr/>
          </p:nvSpPr>
          <p:spPr>
            <a:xfrm>
              <a:off x="7642796" y="365940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70" name="Freeform 69">
            <a:extLst>
              <a:ext uri="{FF2B5EF4-FFF2-40B4-BE49-F238E27FC236}">
                <a16:creationId xmlns:a16="http://schemas.microsoft.com/office/drawing/2014/main" id="{496D293E-FE6A-9C4B-9108-A2DCB26A151E}"/>
              </a:ext>
            </a:extLst>
          </p:cNvPr>
          <p:cNvSpPr/>
          <p:nvPr/>
        </p:nvSpPr>
        <p:spPr>
          <a:xfrm>
            <a:off x="6133210" y="893889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/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blipFill>
                <a:blip r:embed="rId2"/>
                <a:stretch>
                  <a:fillRect l="-8824" r="-8824" b="-1176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/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blipFill>
                <a:blip r:embed="rId3"/>
                <a:stretch>
                  <a:fillRect l="-9756" t="-2000" r="-97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9A8135A-490F-6F4A-B7D4-98E67B04138C}"/>
                  </a:ext>
                </a:extLst>
              </p:cNvPr>
              <p:cNvSpPr txBox="1"/>
              <p:nvPr/>
            </p:nvSpPr>
            <p:spPr>
              <a:xfrm>
                <a:off x="6554675" y="2425314"/>
                <a:ext cx="1736950" cy="1207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32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32" dirty="0"/>
              </a:p>
              <a:p>
                <a:endParaRPr lang="en-US" sz="1632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9A8135A-490F-6F4A-B7D4-98E67B041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75" y="2425314"/>
                <a:ext cx="1736950" cy="1207125"/>
              </a:xfrm>
              <a:prstGeom prst="rect">
                <a:avLst/>
              </a:prstGeom>
              <a:blipFill>
                <a:blip r:embed="rId4"/>
                <a:stretch>
                  <a:fillRect t="-26042" b="-10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/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blipFill>
                <a:blip r:embed="rId5"/>
                <a:stretch>
                  <a:fillRect l="-10811" t="-2222" r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/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blipFill>
                <a:blip r:embed="rId6"/>
                <a:stretch>
                  <a:fillRect l="-18182" r="-1363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/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blipFill>
                <a:blip r:embed="rId7"/>
                <a:stretch>
                  <a:fillRect l="-15789" r="-105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/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blipFill>
                <a:blip r:embed="rId8"/>
                <a:stretch>
                  <a:fillRect l="-8511" r="-851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/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blipFill>
                <a:blip r:embed="rId9"/>
                <a:stretch>
                  <a:fillRect l="-7937" r="-12698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loud Callout 13">
            <a:extLst>
              <a:ext uri="{FF2B5EF4-FFF2-40B4-BE49-F238E27FC236}">
                <a16:creationId xmlns:a16="http://schemas.microsoft.com/office/drawing/2014/main" id="{5C262FA8-EC96-014D-96E3-8DAB7BA914C2}"/>
              </a:ext>
            </a:extLst>
          </p:cNvPr>
          <p:cNvSpPr/>
          <p:nvPr/>
        </p:nvSpPr>
        <p:spPr>
          <a:xfrm>
            <a:off x="7435247" y="1536540"/>
            <a:ext cx="1303797" cy="697176"/>
          </a:xfrm>
          <a:prstGeom prst="cloudCallout">
            <a:avLst>
              <a:gd name="adj1" fmla="val -105391"/>
              <a:gd name="adj2" fmla="val 9691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/>
              <a:t>Потери на выходе</a:t>
            </a:r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9C4AC8-3142-D047-8FAD-422C49178948}"/>
              </a:ext>
            </a:extLst>
          </p:cNvPr>
          <p:cNvSpPr txBox="1"/>
          <p:nvPr/>
        </p:nvSpPr>
        <p:spPr>
          <a:xfrm>
            <a:off x="6876098" y="747640"/>
            <a:ext cx="18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Коррекция весов</a:t>
            </a:r>
            <a:endParaRPr lang="en-US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6B702344-F91D-1345-9780-F49E829C26D3}"/>
              </a:ext>
            </a:extLst>
          </p:cNvPr>
          <p:cNvSpPr/>
          <p:nvPr/>
        </p:nvSpPr>
        <p:spPr>
          <a:xfrm>
            <a:off x="2162585" y="1646056"/>
            <a:ext cx="3823023" cy="191629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35F3C1-A8A4-5B41-A781-DF14B2BBFDDA}"/>
              </a:ext>
            </a:extLst>
          </p:cNvPr>
          <p:cNvCxnSpPr>
            <a:cxnSpLocks/>
            <a:stCxn id="19" idx="2"/>
            <a:endCxn id="72" idx="0"/>
          </p:cNvCxnSpPr>
          <p:nvPr/>
        </p:nvCxnSpPr>
        <p:spPr>
          <a:xfrm flipH="1">
            <a:off x="4665846" y="2897623"/>
            <a:ext cx="6223" cy="700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94F01F-FC3A-C14D-AED1-39848DB67E34}"/>
              </a:ext>
            </a:extLst>
          </p:cNvPr>
          <p:cNvCxnSpPr>
            <a:stCxn id="73" idx="2"/>
            <a:endCxn id="3" idx="0"/>
          </p:cNvCxnSpPr>
          <p:nvPr/>
        </p:nvCxnSpPr>
        <p:spPr>
          <a:xfrm flipH="1">
            <a:off x="3234034" y="1730475"/>
            <a:ext cx="16631" cy="4600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DFF4C518-43EE-434C-8676-81B363740FB3}"/>
              </a:ext>
            </a:extLst>
          </p:cNvPr>
          <p:cNvCxnSpPr>
            <a:cxnSpLocks/>
            <a:stCxn id="70" idx="25"/>
            <a:endCxn id="72" idx="0"/>
          </p:cNvCxnSpPr>
          <p:nvPr/>
        </p:nvCxnSpPr>
        <p:spPr>
          <a:xfrm flipH="1">
            <a:off x="4665846" y="1712158"/>
            <a:ext cx="1611379" cy="1886265"/>
          </a:xfrm>
          <a:prstGeom prst="curvedConnector4">
            <a:avLst>
              <a:gd name="adj1" fmla="val -14187"/>
              <a:gd name="adj2" fmla="val 6705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9ADEF44-9F2A-1E4B-9FF8-AFF7B1C7D40F}"/>
              </a:ext>
            </a:extLst>
          </p:cNvPr>
          <p:cNvCxnSpPr>
            <a:cxnSpLocks/>
            <a:stCxn id="72" idx="0"/>
            <a:endCxn id="73" idx="2"/>
          </p:cNvCxnSpPr>
          <p:nvPr/>
        </p:nvCxnSpPr>
        <p:spPr>
          <a:xfrm rot="16200000" flipV="1">
            <a:off x="3024282" y="1956858"/>
            <a:ext cx="1867948" cy="1415181"/>
          </a:xfrm>
          <a:prstGeom prst="curvedConnector3">
            <a:avLst>
              <a:gd name="adj1" fmla="val 475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F132EB9-8713-B440-9319-D612DDFDFAC6}"/>
              </a:ext>
            </a:extLst>
          </p:cNvPr>
          <p:cNvCxnSpPr/>
          <p:nvPr/>
        </p:nvCxnSpPr>
        <p:spPr>
          <a:xfrm>
            <a:off x="7003923" y="1047750"/>
            <a:ext cx="160667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1644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478" y="404083"/>
            <a:ext cx="5512744" cy="343557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 err="1"/>
              <a:t>Нейрон</a:t>
            </a:r>
            <a:r>
              <a:rPr sz="2176" spc="-78" dirty="0"/>
              <a:t> j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91758" y="2190554"/>
            <a:ext cx="484551" cy="658954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0662" rIns="0" bIns="0" rtlCol="0">
            <a:spAutoFit/>
          </a:bodyPr>
          <a:lstStyle/>
          <a:p>
            <a:pPr marL="60893">
              <a:spcBef>
                <a:spcPts val="241"/>
              </a:spcBef>
            </a:pPr>
            <a:r>
              <a:rPr sz="4081" spc="-58" dirty="0">
                <a:latin typeface="Symbol"/>
                <a:cs typeface="Symbol"/>
              </a:rPr>
              <a:t></a:t>
            </a:r>
            <a:endParaRPr sz="4081">
              <a:latin typeface="Symbol"/>
              <a:cs typeface="Symbo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6139" y="2078904"/>
            <a:ext cx="705666" cy="435319"/>
            <a:chOff x="1680838" y="3056759"/>
            <a:chExt cx="1037590" cy="640080"/>
          </a:xfrm>
        </p:grpSpPr>
        <p:sp>
          <p:nvSpPr>
            <p:cNvPr id="5" name="object 5"/>
            <p:cNvSpPr/>
            <p:nvPr/>
          </p:nvSpPr>
          <p:spPr>
            <a:xfrm>
              <a:off x="1685518" y="3061439"/>
              <a:ext cx="972819" cy="598805"/>
            </a:xfrm>
            <a:custGeom>
              <a:avLst/>
              <a:gdLst/>
              <a:ahLst/>
              <a:cxnLst/>
              <a:rect l="l" t="t" r="r" b="b"/>
              <a:pathLst>
                <a:path w="972819" h="598804">
                  <a:moveTo>
                    <a:pt x="0" y="0"/>
                  </a:moveTo>
                  <a:lnTo>
                    <a:pt x="972362" y="598322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" name="object 6"/>
            <p:cNvSpPr/>
            <p:nvPr/>
          </p:nvSpPr>
          <p:spPr>
            <a:xfrm>
              <a:off x="2633764" y="3625205"/>
              <a:ext cx="84455" cy="71755"/>
            </a:xfrm>
            <a:custGeom>
              <a:avLst/>
              <a:gdLst/>
              <a:ahLst/>
              <a:cxnLst/>
              <a:rect l="l" t="t" r="r" b="b"/>
              <a:pathLst>
                <a:path w="84455" h="71754">
                  <a:moveTo>
                    <a:pt x="39598" y="0"/>
                  </a:moveTo>
                  <a:lnTo>
                    <a:pt x="0" y="64071"/>
                  </a:lnTo>
                  <a:lnTo>
                    <a:pt x="84239" y="71640"/>
                  </a:lnTo>
                  <a:lnTo>
                    <a:pt x="395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77867" y="2779383"/>
            <a:ext cx="814064" cy="979468"/>
            <a:chOff x="1521637" y="4086723"/>
            <a:chExt cx="1196975" cy="1440180"/>
          </a:xfrm>
        </p:grpSpPr>
        <p:sp>
          <p:nvSpPr>
            <p:cNvPr id="8" name="object 8"/>
            <p:cNvSpPr/>
            <p:nvPr/>
          </p:nvSpPr>
          <p:spPr>
            <a:xfrm>
              <a:off x="1526400" y="4120200"/>
              <a:ext cx="1126490" cy="450215"/>
            </a:xfrm>
            <a:custGeom>
              <a:avLst/>
              <a:gdLst/>
              <a:ahLst/>
              <a:cxnLst/>
              <a:rect l="l" t="t" r="r" b="b"/>
              <a:pathLst>
                <a:path w="1126489" h="450214">
                  <a:moveTo>
                    <a:pt x="0" y="449643"/>
                  </a:moveTo>
                  <a:lnTo>
                    <a:pt x="1126083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9" name="object 9"/>
            <p:cNvSpPr/>
            <p:nvPr/>
          </p:nvSpPr>
          <p:spPr>
            <a:xfrm>
              <a:off x="2633764" y="4086723"/>
              <a:ext cx="84455" cy="70485"/>
            </a:xfrm>
            <a:custGeom>
              <a:avLst/>
              <a:gdLst/>
              <a:ahLst/>
              <a:cxnLst/>
              <a:rect l="l" t="t" r="r" b="b"/>
              <a:pathLst>
                <a:path w="84455" h="70485">
                  <a:moveTo>
                    <a:pt x="0" y="0"/>
                  </a:moveTo>
                  <a:lnTo>
                    <a:pt x="28079" y="70205"/>
                  </a:lnTo>
                  <a:lnTo>
                    <a:pt x="84239" y="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400" y="4303080"/>
              <a:ext cx="1143635" cy="1219200"/>
            </a:xfrm>
            <a:custGeom>
              <a:avLst/>
              <a:gdLst/>
              <a:ahLst/>
              <a:cxnLst/>
              <a:rect l="l" t="t" r="r" b="b"/>
              <a:pathLst>
                <a:path w="1143635" h="1219200">
                  <a:moveTo>
                    <a:pt x="0" y="1218603"/>
                  </a:moveTo>
                  <a:lnTo>
                    <a:pt x="1143355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8806" y="4251607"/>
              <a:ext cx="79375" cy="81280"/>
            </a:xfrm>
            <a:custGeom>
              <a:avLst/>
              <a:gdLst/>
              <a:ahLst/>
              <a:cxnLst/>
              <a:rect l="l" t="t" r="r" b="b"/>
              <a:pathLst>
                <a:path w="79375" h="81279">
                  <a:moveTo>
                    <a:pt x="79197" y="0"/>
                  </a:moveTo>
                  <a:lnTo>
                    <a:pt x="0" y="29159"/>
                  </a:lnTo>
                  <a:lnTo>
                    <a:pt x="55079" y="81000"/>
                  </a:lnTo>
                  <a:lnTo>
                    <a:pt x="791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474085" y="2542385"/>
            <a:ext cx="650818" cy="51824"/>
            <a:chOff x="3427558" y="3738248"/>
            <a:chExt cx="956944" cy="76200"/>
          </a:xfrm>
        </p:grpSpPr>
        <p:sp>
          <p:nvSpPr>
            <p:cNvPr id="16" name="object 16"/>
            <p:cNvSpPr/>
            <p:nvPr/>
          </p:nvSpPr>
          <p:spPr>
            <a:xfrm>
              <a:off x="3432238" y="3775687"/>
              <a:ext cx="881380" cy="635"/>
            </a:xfrm>
            <a:custGeom>
              <a:avLst/>
              <a:gdLst/>
              <a:ahLst/>
              <a:cxnLst/>
              <a:rect l="l" t="t" r="r" b="b"/>
              <a:pathLst>
                <a:path w="881379" h="635">
                  <a:moveTo>
                    <a:pt x="0" y="0"/>
                  </a:moveTo>
                  <a:lnTo>
                    <a:pt x="881278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7" name="object 17"/>
            <p:cNvSpPr/>
            <p:nvPr/>
          </p:nvSpPr>
          <p:spPr>
            <a:xfrm>
              <a:off x="4308475" y="37382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186870" y="2085266"/>
            <a:ext cx="970398" cy="812357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89973" rIns="0" bIns="0" rtlCol="0" anchor="ctr">
            <a:spAutoFit/>
          </a:bodyPr>
          <a:lstStyle/>
          <a:p>
            <a:pPr marL="60893">
              <a:spcBef>
                <a:spcPts val="3071"/>
              </a:spcBef>
            </a:pPr>
            <a:endParaRPr sz="272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02387" y="2488765"/>
            <a:ext cx="1190217" cy="51824"/>
            <a:chOff x="5968803" y="3659406"/>
            <a:chExt cx="1750060" cy="76200"/>
          </a:xfrm>
        </p:grpSpPr>
        <p:sp>
          <p:nvSpPr>
            <p:cNvPr id="21" name="object 21"/>
            <p:cNvSpPr/>
            <p:nvPr/>
          </p:nvSpPr>
          <p:spPr>
            <a:xfrm>
              <a:off x="5973482" y="3696846"/>
              <a:ext cx="1674495" cy="635"/>
            </a:xfrm>
            <a:custGeom>
              <a:avLst/>
              <a:gdLst/>
              <a:ahLst/>
              <a:cxnLst/>
              <a:rect l="l" t="t" r="r" b="b"/>
              <a:pathLst>
                <a:path w="1674495" h="635">
                  <a:moveTo>
                    <a:pt x="0" y="0"/>
                  </a:moveTo>
                  <a:lnTo>
                    <a:pt x="1674355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2" name="object 22"/>
            <p:cNvSpPr/>
            <p:nvPr/>
          </p:nvSpPr>
          <p:spPr>
            <a:xfrm>
              <a:off x="7642796" y="365940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70" name="Freeform 69">
            <a:extLst>
              <a:ext uri="{FF2B5EF4-FFF2-40B4-BE49-F238E27FC236}">
                <a16:creationId xmlns:a16="http://schemas.microsoft.com/office/drawing/2014/main" id="{496D293E-FE6A-9C4B-9108-A2DCB26A151E}"/>
              </a:ext>
            </a:extLst>
          </p:cNvPr>
          <p:cNvSpPr/>
          <p:nvPr/>
        </p:nvSpPr>
        <p:spPr>
          <a:xfrm>
            <a:off x="6133210" y="893889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/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blipFill>
                <a:blip r:embed="rId2"/>
                <a:stretch>
                  <a:fillRect l="-8824" r="-8824" b="-1176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/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blipFill>
                <a:blip r:embed="rId3"/>
                <a:stretch>
                  <a:fillRect l="-9756" t="-2000" r="-97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/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blipFill>
                <a:blip r:embed="rId4"/>
                <a:stretch>
                  <a:fillRect l="-10811" t="-2222" r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/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blipFill>
                <a:blip r:embed="rId5"/>
                <a:stretch>
                  <a:fillRect l="-18182" r="-1363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/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blipFill>
                <a:blip r:embed="rId6"/>
                <a:stretch>
                  <a:fillRect l="-15789" r="-105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/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blipFill>
                <a:blip r:embed="rId7"/>
                <a:stretch>
                  <a:fillRect l="-8511" r="-851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/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blipFill>
                <a:blip r:embed="rId8"/>
                <a:stretch>
                  <a:fillRect l="-7937" r="-12698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loud Callout 13">
            <a:extLst>
              <a:ext uri="{FF2B5EF4-FFF2-40B4-BE49-F238E27FC236}">
                <a16:creationId xmlns:a16="http://schemas.microsoft.com/office/drawing/2014/main" id="{5C262FA8-EC96-014D-96E3-8DAB7BA914C2}"/>
              </a:ext>
            </a:extLst>
          </p:cNvPr>
          <p:cNvSpPr/>
          <p:nvPr/>
        </p:nvSpPr>
        <p:spPr>
          <a:xfrm>
            <a:off x="7435247" y="1536540"/>
            <a:ext cx="1303797" cy="697176"/>
          </a:xfrm>
          <a:prstGeom prst="cloudCallout">
            <a:avLst>
              <a:gd name="adj1" fmla="val -105391"/>
              <a:gd name="adj2" fmla="val 9691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/>
              <a:t>Потери на выходе</a:t>
            </a:r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9C4AC8-3142-D047-8FAD-422C49178948}"/>
              </a:ext>
            </a:extLst>
          </p:cNvPr>
          <p:cNvSpPr txBox="1"/>
          <p:nvPr/>
        </p:nvSpPr>
        <p:spPr>
          <a:xfrm>
            <a:off x="6876098" y="747640"/>
            <a:ext cx="18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Коррекция весов</a:t>
            </a:r>
            <a:endParaRPr lang="en-US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6B702344-F91D-1345-9780-F49E829C26D3}"/>
              </a:ext>
            </a:extLst>
          </p:cNvPr>
          <p:cNvSpPr/>
          <p:nvPr/>
        </p:nvSpPr>
        <p:spPr>
          <a:xfrm>
            <a:off x="2162585" y="1646056"/>
            <a:ext cx="3823023" cy="191629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35F3C1-A8A4-5B41-A781-DF14B2BBFDDA}"/>
              </a:ext>
            </a:extLst>
          </p:cNvPr>
          <p:cNvCxnSpPr>
            <a:stCxn id="19" idx="2"/>
            <a:endCxn id="72" idx="0"/>
          </p:cNvCxnSpPr>
          <p:nvPr/>
        </p:nvCxnSpPr>
        <p:spPr>
          <a:xfrm flipH="1">
            <a:off x="4665846" y="2897623"/>
            <a:ext cx="6223" cy="700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94F01F-FC3A-C14D-AED1-39848DB67E34}"/>
              </a:ext>
            </a:extLst>
          </p:cNvPr>
          <p:cNvCxnSpPr>
            <a:stCxn id="73" idx="2"/>
            <a:endCxn id="3" idx="0"/>
          </p:cNvCxnSpPr>
          <p:nvPr/>
        </p:nvCxnSpPr>
        <p:spPr>
          <a:xfrm flipH="1">
            <a:off x="3234034" y="1730475"/>
            <a:ext cx="16631" cy="4600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DFF4C518-43EE-434C-8676-81B363740FB3}"/>
              </a:ext>
            </a:extLst>
          </p:cNvPr>
          <p:cNvCxnSpPr>
            <a:stCxn id="70" idx="25"/>
            <a:endCxn id="72" idx="0"/>
          </p:cNvCxnSpPr>
          <p:nvPr/>
        </p:nvCxnSpPr>
        <p:spPr>
          <a:xfrm flipH="1">
            <a:off x="4665846" y="1712158"/>
            <a:ext cx="1611379" cy="1886265"/>
          </a:xfrm>
          <a:prstGeom prst="curvedConnector4">
            <a:avLst>
              <a:gd name="adj1" fmla="val -14187"/>
              <a:gd name="adj2" fmla="val 6705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9ADEF44-9F2A-1E4B-9FF8-AFF7B1C7D40F}"/>
              </a:ext>
            </a:extLst>
          </p:cNvPr>
          <p:cNvCxnSpPr>
            <a:stCxn id="72" idx="0"/>
            <a:endCxn id="73" idx="2"/>
          </p:cNvCxnSpPr>
          <p:nvPr/>
        </p:nvCxnSpPr>
        <p:spPr>
          <a:xfrm rot="16200000" flipV="1">
            <a:off x="3024282" y="1956858"/>
            <a:ext cx="1867948" cy="1415181"/>
          </a:xfrm>
          <a:prstGeom prst="curvedConnector3">
            <a:avLst>
              <a:gd name="adj1" fmla="val 475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F132EB9-8713-B440-9319-D612DDFDFAC6}"/>
              </a:ext>
            </a:extLst>
          </p:cNvPr>
          <p:cNvCxnSpPr/>
          <p:nvPr/>
        </p:nvCxnSpPr>
        <p:spPr>
          <a:xfrm>
            <a:off x="7003923" y="1047750"/>
            <a:ext cx="160667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9E3795-17E0-6141-B62F-78F72E78BCF4}"/>
                  </a:ext>
                </a:extLst>
              </p:cNvPr>
              <p:cNvSpPr txBox="1"/>
              <p:nvPr/>
            </p:nvSpPr>
            <p:spPr>
              <a:xfrm>
                <a:off x="420874" y="1110591"/>
                <a:ext cx="2148409" cy="517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90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904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lang="en-US" sz="1904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904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904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endParaRPr lang="en-US" sz="1904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9E3795-17E0-6141-B62F-78F72E78B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74" y="1110591"/>
                <a:ext cx="2148409" cy="517962"/>
              </a:xfrm>
              <a:prstGeom prst="rect">
                <a:avLst/>
              </a:prstGeom>
              <a:blipFill>
                <a:blip r:embed="rId9"/>
                <a:stretch>
                  <a:fillRect l="-3529" t="-2381" r="-1765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6AC9521-3A19-F047-BEBD-BA67DD8C3C68}"/>
                  </a:ext>
                </a:extLst>
              </p:cNvPr>
              <p:cNvSpPr txBox="1"/>
              <p:nvPr/>
            </p:nvSpPr>
            <p:spPr>
              <a:xfrm>
                <a:off x="6554675" y="2425314"/>
                <a:ext cx="1736950" cy="1207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32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32" dirty="0"/>
              </a:p>
              <a:p>
                <a:endParaRPr lang="en-US" sz="1632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6AC9521-3A19-F047-BEBD-BA67DD8C3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75" y="2425314"/>
                <a:ext cx="1736950" cy="1207125"/>
              </a:xfrm>
              <a:prstGeom prst="rect">
                <a:avLst/>
              </a:prstGeom>
              <a:blipFill>
                <a:blip r:embed="rId10"/>
                <a:stretch>
                  <a:fillRect t="-26042" b="-10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950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478" y="404083"/>
            <a:ext cx="5512744" cy="343557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 err="1"/>
              <a:t>Нейрон</a:t>
            </a:r>
            <a:r>
              <a:rPr sz="2176" spc="-78" dirty="0"/>
              <a:t> j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91758" y="2190554"/>
            <a:ext cx="484551" cy="658954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0662" rIns="0" bIns="0" rtlCol="0">
            <a:spAutoFit/>
          </a:bodyPr>
          <a:lstStyle/>
          <a:p>
            <a:pPr marL="60893">
              <a:spcBef>
                <a:spcPts val="241"/>
              </a:spcBef>
            </a:pPr>
            <a:r>
              <a:rPr sz="4081" spc="-58" dirty="0">
                <a:latin typeface="Symbol"/>
                <a:cs typeface="Symbol"/>
              </a:rPr>
              <a:t></a:t>
            </a:r>
            <a:endParaRPr sz="4081">
              <a:latin typeface="Symbol"/>
              <a:cs typeface="Symbo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6139" y="2078904"/>
            <a:ext cx="705666" cy="435319"/>
            <a:chOff x="1680838" y="3056759"/>
            <a:chExt cx="1037590" cy="640080"/>
          </a:xfrm>
        </p:grpSpPr>
        <p:sp>
          <p:nvSpPr>
            <p:cNvPr id="5" name="object 5"/>
            <p:cNvSpPr/>
            <p:nvPr/>
          </p:nvSpPr>
          <p:spPr>
            <a:xfrm>
              <a:off x="1685518" y="3061439"/>
              <a:ext cx="972819" cy="598805"/>
            </a:xfrm>
            <a:custGeom>
              <a:avLst/>
              <a:gdLst/>
              <a:ahLst/>
              <a:cxnLst/>
              <a:rect l="l" t="t" r="r" b="b"/>
              <a:pathLst>
                <a:path w="972819" h="598804">
                  <a:moveTo>
                    <a:pt x="0" y="0"/>
                  </a:moveTo>
                  <a:lnTo>
                    <a:pt x="972362" y="598322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" name="object 6"/>
            <p:cNvSpPr/>
            <p:nvPr/>
          </p:nvSpPr>
          <p:spPr>
            <a:xfrm>
              <a:off x="2633764" y="3625205"/>
              <a:ext cx="84455" cy="71755"/>
            </a:xfrm>
            <a:custGeom>
              <a:avLst/>
              <a:gdLst/>
              <a:ahLst/>
              <a:cxnLst/>
              <a:rect l="l" t="t" r="r" b="b"/>
              <a:pathLst>
                <a:path w="84455" h="71754">
                  <a:moveTo>
                    <a:pt x="39598" y="0"/>
                  </a:moveTo>
                  <a:lnTo>
                    <a:pt x="0" y="64071"/>
                  </a:lnTo>
                  <a:lnTo>
                    <a:pt x="84239" y="71640"/>
                  </a:lnTo>
                  <a:lnTo>
                    <a:pt x="395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77867" y="2779383"/>
            <a:ext cx="814064" cy="979468"/>
            <a:chOff x="1521637" y="4086723"/>
            <a:chExt cx="1196975" cy="1440180"/>
          </a:xfrm>
        </p:grpSpPr>
        <p:sp>
          <p:nvSpPr>
            <p:cNvPr id="8" name="object 8"/>
            <p:cNvSpPr/>
            <p:nvPr/>
          </p:nvSpPr>
          <p:spPr>
            <a:xfrm>
              <a:off x="1526400" y="4120200"/>
              <a:ext cx="1126490" cy="450215"/>
            </a:xfrm>
            <a:custGeom>
              <a:avLst/>
              <a:gdLst/>
              <a:ahLst/>
              <a:cxnLst/>
              <a:rect l="l" t="t" r="r" b="b"/>
              <a:pathLst>
                <a:path w="1126489" h="450214">
                  <a:moveTo>
                    <a:pt x="0" y="449643"/>
                  </a:moveTo>
                  <a:lnTo>
                    <a:pt x="1126083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9" name="object 9"/>
            <p:cNvSpPr/>
            <p:nvPr/>
          </p:nvSpPr>
          <p:spPr>
            <a:xfrm>
              <a:off x="2633764" y="4086723"/>
              <a:ext cx="84455" cy="70485"/>
            </a:xfrm>
            <a:custGeom>
              <a:avLst/>
              <a:gdLst/>
              <a:ahLst/>
              <a:cxnLst/>
              <a:rect l="l" t="t" r="r" b="b"/>
              <a:pathLst>
                <a:path w="84455" h="70485">
                  <a:moveTo>
                    <a:pt x="0" y="0"/>
                  </a:moveTo>
                  <a:lnTo>
                    <a:pt x="28079" y="70205"/>
                  </a:lnTo>
                  <a:lnTo>
                    <a:pt x="84239" y="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400" y="4303080"/>
              <a:ext cx="1143635" cy="1219200"/>
            </a:xfrm>
            <a:custGeom>
              <a:avLst/>
              <a:gdLst/>
              <a:ahLst/>
              <a:cxnLst/>
              <a:rect l="l" t="t" r="r" b="b"/>
              <a:pathLst>
                <a:path w="1143635" h="1219200">
                  <a:moveTo>
                    <a:pt x="0" y="1218603"/>
                  </a:moveTo>
                  <a:lnTo>
                    <a:pt x="1143355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8806" y="4251607"/>
              <a:ext cx="79375" cy="81280"/>
            </a:xfrm>
            <a:custGeom>
              <a:avLst/>
              <a:gdLst/>
              <a:ahLst/>
              <a:cxnLst/>
              <a:rect l="l" t="t" r="r" b="b"/>
              <a:pathLst>
                <a:path w="79375" h="81279">
                  <a:moveTo>
                    <a:pt x="79197" y="0"/>
                  </a:moveTo>
                  <a:lnTo>
                    <a:pt x="0" y="29159"/>
                  </a:lnTo>
                  <a:lnTo>
                    <a:pt x="55079" y="81000"/>
                  </a:lnTo>
                  <a:lnTo>
                    <a:pt x="791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474085" y="2542385"/>
            <a:ext cx="650818" cy="51824"/>
            <a:chOff x="3427558" y="3738248"/>
            <a:chExt cx="956944" cy="76200"/>
          </a:xfrm>
        </p:grpSpPr>
        <p:sp>
          <p:nvSpPr>
            <p:cNvPr id="16" name="object 16"/>
            <p:cNvSpPr/>
            <p:nvPr/>
          </p:nvSpPr>
          <p:spPr>
            <a:xfrm>
              <a:off x="3432238" y="3775687"/>
              <a:ext cx="881380" cy="635"/>
            </a:xfrm>
            <a:custGeom>
              <a:avLst/>
              <a:gdLst/>
              <a:ahLst/>
              <a:cxnLst/>
              <a:rect l="l" t="t" r="r" b="b"/>
              <a:pathLst>
                <a:path w="881379" h="635">
                  <a:moveTo>
                    <a:pt x="0" y="0"/>
                  </a:moveTo>
                  <a:lnTo>
                    <a:pt x="881278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7" name="object 17"/>
            <p:cNvSpPr/>
            <p:nvPr/>
          </p:nvSpPr>
          <p:spPr>
            <a:xfrm>
              <a:off x="4308475" y="37382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186870" y="2085266"/>
            <a:ext cx="970398" cy="812357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89973" rIns="0" bIns="0" rtlCol="0" anchor="ctr">
            <a:spAutoFit/>
          </a:bodyPr>
          <a:lstStyle/>
          <a:p>
            <a:pPr marL="60893">
              <a:spcBef>
                <a:spcPts val="3071"/>
              </a:spcBef>
            </a:pPr>
            <a:endParaRPr sz="272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02387" y="2488765"/>
            <a:ext cx="1190217" cy="51824"/>
            <a:chOff x="5968803" y="3659406"/>
            <a:chExt cx="1750060" cy="76200"/>
          </a:xfrm>
        </p:grpSpPr>
        <p:sp>
          <p:nvSpPr>
            <p:cNvPr id="21" name="object 21"/>
            <p:cNvSpPr/>
            <p:nvPr/>
          </p:nvSpPr>
          <p:spPr>
            <a:xfrm>
              <a:off x="5973482" y="3696846"/>
              <a:ext cx="1674495" cy="635"/>
            </a:xfrm>
            <a:custGeom>
              <a:avLst/>
              <a:gdLst/>
              <a:ahLst/>
              <a:cxnLst/>
              <a:rect l="l" t="t" r="r" b="b"/>
              <a:pathLst>
                <a:path w="1674495" h="635">
                  <a:moveTo>
                    <a:pt x="0" y="0"/>
                  </a:moveTo>
                  <a:lnTo>
                    <a:pt x="1674355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2" name="object 22"/>
            <p:cNvSpPr/>
            <p:nvPr/>
          </p:nvSpPr>
          <p:spPr>
            <a:xfrm>
              <a:off x="7642796" y="365940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70" name="Freeform 69">
            <a:extLst>
              <a:ext uri="{FF2B5EF4-FFF2-40B4-BE49-F238E27FC236}">
                <a16:creationId xmlns:a16="http://schemas.microsoft.com/office/drawing/2014/main" id="{496D293E-FE6A-9C4B-9108-A2DCB26A151E}"/>
              </a:ext>
            </a:extLst>
          </p:cNvPr>
          <p:cNvSpPr/>
          <p:nvPr/>
        </p:nvSpPr>
        <p:spPr>
          <a:xfrm>
            <a:off x="6133210" y="893889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/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blipFill>
                <a:blip r:embed="rId2"/>
                <a:stretch>
                  <a:fillRect l="-8824" r="-8824" b="-1176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/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blipFill>
                <a:blip r:embed="rId3"/>
                <a:stretch>
                  <a:fillRect l="-9756" t="-2000" r="-97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7F342B2-27D1-CF47-A907-ADB350717D40}"/>
                  </a:ext>
                </a:extLst>
              </p:cNvPr>
              <p:cNvSpPr txBox="1"/>
              <p:nvPr/>
            </p:nvSpPr>
            <p:spPr>
              <a:xfrm>
                <a:off x="6725089" y="3728783"/>
                <a:ext cx="355034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7F342B2-27D1-CF47-A907-ADB350717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089" y="3728783"/>
                <a:ext cx="355034" cy="555280"/>
              </a:xfrm>
              <a:prstGeom prst="rect">
                <a:avLst/>
              </a:prstGeom>
              <a:blipFill>
                <a:blip r:embed="rId4"/>
                <a:stretch>
                  <a:fillRect l="-13793" t="-2222" r="-689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/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blipFill>
                <a:blip r:embed="rId5"/>
                <a:stretch>
                  <a:fillRect l="-10811" t="-2222" r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/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blipFill>
                <a:blip r:embed="rId6"/>
                <a:stretch>
                  <a:fillRect l="-18182" r="-1363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/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blipFill>
                <a:blip r:embed="rId7"/>
                <a:stretch>
                  <a:fillRect l="-15789" r="-105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/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blipFill>
                <a:blip r:embed="rId8"/>
                <a:stretch>
                  <a:fillRect l="-8511" r="-851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/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blipFill>
                <a:blip r:embed="rId9"/>
                <a:stretch>
                  <a:fillRect l="-7937" r="-12698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loud Callout 13">
            <a:extLst>
              <a:ext uri="{FF2B5EF4-FFF2-40B4-BE49-F238E27FC236}">
                <a16:creationId xmlns:a16="http://schemas.microsoft.com/office/drawing/2014/main" id="{5C262FA8-EC96-014D-96E3-8DAB7BA914C2}"/>
              </a:ext>
            </a:extLst>
          </p:cNvPr>
          <p:cNvSpPr/>
          <p:nvPr/>
        </p:nvSpPr>
        <p:spPr>
          <a:xfrm>
            <a:off x="7435247" y="1536540"/>
            <a:ext cx="1303797" cy="697176"/>
          </a:xfrm>
          <a:prstGeom prst="cloudCallout">
            <a:avLst>
              <a:gd name="adj1" fmla="val -105391"/>
              <a:gd name="adj2" fmla="val 9691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/>
              <a:t>Потери на выходе</a:t>
            </a:r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9C4AC8-3142-D047-8FAD-422C49178948}"/>
              </a:ext>
            </a:extLst>
          </p:cNvPr>
          <p:cNvSpPr txBox="1"/>
          <p:nvPr/>
        </p:nvSpPr>
        <p:spPr>
          <a:xfrm>
            <a:off x="6876098" y="747640"/>
            <a:ext cx="18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Коррекция весов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F369A623-A5A0-C749-A552-40EA0FFFD944}"/>
              </a:ext>
            </a:extLst>
          </p:cNvPr>
          <p:cNvSpPr/>
          <p:nvPr/>
        </p:nvSpPr>
        <p:spPr>
          <a:xfrm>
            <a:off x="6372799" y="3496710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E19811-B0D8-7247-B8C0-7DAD2C5339E9}"/>
              </a:ext>
            </a:extLst>
          </p:cNvPr>
          <p:cNvSpPr txBox="1"/>
          <p:nvPr/>
        </p:nvSpPr>
        <p:spPr>
          <a:xfrm>
            <a:off x="7286723" y="3542058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Перенос ошибки</a:t>
            </a:r>
            <a:endParaRPr lang="en-US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6B702344-F91D-1345-9780-F49E829C26D3}"/>
              </a:ext>
            </a:extLst>
          </p:cNvPr>
          <p:cNvSpPr/>
          <p:nvPr/>
        </p:nvSpPr>
        <p:spPr>
          <a:xfrm>
            <a:off x="2162585" y="1646056"/>
            <a:ext cx="3823023" cy="191629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35F3C1-A8A4-5B41-A781-DF14B2BBFDDA}"/>
              </a:ext>
            </a:extLst>
          </p:cNvPr>
          <p:cNvCxnSpPr>
            <a:stCxn id="19" idx="2"/>
            <a:endCxn id="72" idx="0"/>
          </p:cNvCxnSpPr>
          <p:nvPr/>
        </p:nvCxnSpPr>
        <p:spPr>
          <a:xfrm flipH="1">
            <a:off x="4665846" y="2897623"/>
            <a:ext cx="6223" cy="700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94F01F-FC3A-C14D-AED1-39848DB67E34}"/>
              </a:ext>
            </a:extLst>
          </p:cNvPr>
          <p:cNvCxnSpPr>
            <a:stCxn id="73" idx="2"/>
            <a:endCxn id="3" idx="0"/>
          </p:cNvCxnSpPr>
          <p:nvPr/>
        </p:nvCxnSpPr>
        <p:spPr>
          <a:xfrm flipH="1">
            <a:off x="3234034" y="1730475"/>
            <a:ext cx="16631" cy="4600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DFF4C518-43EE-434C-8676-81B363740FB3}"/>
              </a:ext>
            </a:extLst>
          </p:cNvPr>
          <p:cNvCxnSpPr>
            <a:stCxn id="70" idx="25"/>
            <a:endCxn id="72" idx="0"/>
          </p:cNvCxnSpPr>
          <p:nvPr/>
        </p:nvCxnSpPr>
        <p:spPr>
          <a:xfrm flipH="1">
            <a:off x="4665846" y="1712158"/>
            <a:ext cx="1611379" cy="1886265"/>
          </a:xfrm>
          <a:prstGeom prst="curvedConnector4">
            <a:avLst>
              <a:gd name="adj1" fmla="val -14187"/>
              <a:gd name="adj2" fmla="val 6705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9ADEF44-9F2A-1E4B-9FF8-AFF7B1C7D40F}"/>
              </a:ext>
            </a:extLst>
          </p:cNvPr>
          <p:cNvCxnSpPr>
            <a:stCxn id="72" idx="0"/>
            <a:endCxn id="73" idx="2"/>
          </p:cNvCxnSpPr>
          <p:nvPr/>
        </p:nvCxnSpPr>
        <p:spPr>
          <a:xfrm rot="16200000" flipV="1">
            <a:off x="3024282" y="1956858"/>
            <a:ext cx="1867948" cy="1415181"/>
          </a:xfrm>
          <a:prstGeom prst="curvedConnector3">
            <a:avLst>
              <a:gd name="adj1" fmla="val 475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6DE81D-8C3B-2146-87D5-441371EE3437}"/>
                  </a:ext>
                </a:extLst>
              </p:cNvPr>
              <p:cNvSpPr txBox="1"/>
              <p:nvPr/>
            </p:nvSpPr>
            <p:spPr>
              <a:xfrm>
                <a:off x="2975524" y="3474226"/>
                <a:ext cx="512896" cy="620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6DE81D-8C3B-2146-87D5-441371EE3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524" y="3474226"/>
                <a:ext cx="512896" cy="620747"/>
              </a:xfrm>
              <a:prstGeom prst="rect">
                <a:avLst/>
              </a:prstGeom>
              <a:blipFill>
                <a:blip r:embed="rId10"/>
                <a:stretch>
                  <a:fillRect l="-12195" t="-2000" r="-731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93B587-17B7-E844-9000-D6F6C490CB86}"/>
              </a:ext>
            </a:extLst>
          </p:cNvPr>
          <p:cNvCxnSpPr>
            <a:cxnSpLocks/>
            <a:stCxn id="3" idx="2"/>
            <a:endCxn id="61" idx="0"/>
          </p:cNvCxnSpPr>
          <p:nvPr/>
        </p:nvCxnSpPr>
        <p:spPr>
          <a:xfrm flipH="1">
            <a:off x="3231972" y="2849508"/>
            <a:ext cx="2062" cy="6247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838F3B6-1657-2A41-8F5D-A77455988037}"/>
              </a:ext>
            </a:extLst>
          </p:cNvPr>
          <p:cNvSpPr/>
          <p:nvPr/>
        </p:nvSpPr>
        <p:spPr>
          <a:xfrm>
            <a:off x="4419600" y="3562350"/>
            <a:ext cx="490704" cy="7217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98DE26A0-D0EE-CF43-BB51-001E28C9BA32}"/>
              </a:ext>
            </a:extLst>
          </p:cNvPr>
          <p:cNvCxnSpPr>
            <a:cxnSpLocks/>
            <a:stCxn id="40" idx="17"/>
            <a:endCxn id="44" idx="3"/>
          </p:cNvCxnSpPr>
          <p:nvPr/>
        </p:nvCxnSpPr>
        <p:spPr>
          <a:xfrm flipH="1" flipV="1">
            <a:off x="4910304" y="3923207"/>
            <a:ext cx="1462495" cy="90649"/>
          </a:xfrm>
          <a:prstGeom prst="curvedConnector5">
            <a:avLst>
              <a:gd name="adj1" fmla="val 29155"/>
              <a:gd name="adj2" fmla="val 57278"/>
              <a:gd name="adj3" fmla="val 74265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23231B4C-18C7-6846-A85A-EDD9413EC722}"/>
              </a:ext>
            </a:extLst>
          </p:cNvPr>
          <p:cNvCxnSpPr>
            <a:cxnSpLocks/>
            <a:stCxn id="44" idx="1"/>
            <a:endCxn id="61" idx="3"/>
          </p:cNvCxnSpPr>
          <p:nvPr/>
        </p:nvCxnSpPr>
        <p:spPr>
          <a:xfrm rot="10800000">
            <a:off x="3488420" y="3784601"/>
            <a:ext cx="931180" cy="138607"/>
          </a:xfrm>
          <a:prstGeom prst="curvedConnector3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F132EB9-8713-B440-9319-D612DDFDFAC6}"/>
              </a:ext>
            </a:extLst>
          </p:cNvPr>
          <p:cNvCxnSpPr/>
          <p:nvPr/>
        </p:nvCxnSpPr>
        <p:spPr>
          <a:xfrm>
            <a:off x="7003923" y="1047750"/>
            <a:ext cx="160667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3B48266-B30F-DA4B-8E3F-63F668627C7C}"/>
              </a:ext>
            </a:extLst>
          </p:cNvPr>
          <p:cNvCxnSpPr/>
          <p:nvPr/>
        </p:nvCxnSpPr>
        <p:spPr>
          <a:xfrm>
            <a:off x="7407675" y="3830147"/>
            <a:ext cx="1606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1E8350-EDDD-DB4C-922E-0BE763A1C2AA}"/>
                  </a:ext>
                </a:extLst>
              </p:cNvPr>
              <p:cNvSpPr txBox="1"/>
              <p:nvPr/>
            </p:nvSpPr>
            <p:spPr>
              <a:xfrm>
                <a:off x="6554675" y="2425314"/>
                <a:ext cx="1736950" cy="1207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32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32" dirty="0"/>
              </a:p>
              <a:p>
                <a:endParaRPr lang="en-US" sz="1632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1E8350-EDDD-DB4C-922E-0BE763A1C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75" y="2425314"/>
                <a:ext cx="1736950" cy="1207125"/>
              </a:xfrm>
              <a:prstGeom prst="rect">
                <a:avLst/>
              </a:prstGeom>
              <a:blipFill>
                <a:blip r:embed="rId11"/>
                <a:stretch>
                  <a:fillRect t="-26042" b="-10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2113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497" y="392282"/>
            <a:ext cx="5492462" cy="343557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/>
              <a:t>Математика BackProp  шаг коррекции</a:t>
            </a:r>
          </a:p>
        </p:txBody>
      </p:sp>
      <p:sp>
        <p:nvSpPr>
          <p:cNvPr id="48" name="object 48"/>
          <p:cNvSpPr/>
          <p:nvPr/>
        </p:nvSpPr>
        <p:spPr>
          <a:xfrm>
            <a:off x="5981862" y="590551"/>
            <a:ext cx="2628738" cy="1711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4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15EF9CC-B919-5342-8429-13B8A17DE6EF}"/>
                  </a:ext>
                </a:extLst>
              </p:cNvPr>
              <p:cNvSpPr txBox="1"/>
              <p:nvPr/>
            </p:nvSpPr>
            <p:spPr>
              <a:xfrm>
                <a:off x="910147" y="1055766"/>
                <a:ext cx="2251992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15EF9CC-B919-5342-8429-13B8A17D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47" y="1055766"/>
                <a:ext cx="2251992" cy="490006"/>
              </a:xfrm>
              <a:prstGeom prst="rect">
                <a:avLst/>
              </a:prstGeom>
              <a:blipFill>
                <a:blip r:embed="rId3"/>
                <a:stretch>
                  <a:fillRect l="-2793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4447B8A-0224-594C-8572-E6F46BC200C5}"/>
                  </a:ext>
                </a:extLst>
              </p:cNvPr>
              <p:cNvSpPr txBox="1"/>
              <p:nvPr/>
            </p:nvSpPr>
            <p:spPr>
              <a:xfrm>
                <a:off x="913329" y="1657350"/>
                <a:ext cx="1227131" cy="8158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4447B8A-0224-594C-8572-E6F46BC20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29" y="1657350"/>
                <a:ext cx="1227131" cy="815864"/>
              </a:xfrm>
              <a:prstGeom prst="rect">
                <a:avLst/>
              </a:prstGeom>
              <a:blipFill>
                <a:blip r:embed="rId4"/>
                <a:stretch>
                  <a:fillRect l="-20619" t="-106154" r="-21649" b="-16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D43F037-5467-3545-8652-B71EFCFEDE10}"/>
                  </a:ext>
                </a:extLst>
              </p:cNvPr>
              <p:cNvSpPr txBox="1"/>
              <p:nvPr/>
            </p:nvSpPr>
            <p:spPr>
              <a:xfrm>
                <a:off x="2626606" y="1736760"/>
                <a:ext cx="2149371" cy="604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D43F037-5467-3545-8652-B71EFCFED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606" y="1736760"/>
                <a:ext cx="2149371" cy="604846"/>
              </a:xfrm>
              <a:prstGeom prst="rect">
                <a:avLst/>
              </a:prstGeom>
              <a:blipFill>
                <a:blip r:embed="rId5"/>
                <a:stretch>
                  <a:fillRect l="-1765" t="-2041" r="-1765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3ACEA4C-0684-EF4A-9CDE-31BFF26B311D}"/>
                  </a:ext>
                </a:extLst>
              </p:cNvPr>
              <p:cNvSpPr txBox="1"/>
              <p:nvPr/>
            </p:nvSpPr>
            <p:spPr>
              <a:xfrm>
                <a:off x="4989774" y="1884564"/>
                <a:ext cx="993157" cy="612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3ACEA4C-0684-EF4A-9CDE-31BFF26B3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774" y="1884564"/>
                <a:ext cx="993157" cy="612796"/>
              </a:xfrm>
              <a:prstGeom prst="rect">
                <a:avLst/>
              </a:prstGeom>
              <a:blipFill>
                <a:blip r:embed="rId6"/>
                <a:stretch>
                  <a:fillRect l="-6410" r="-512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433A080-5229-5742-8E94-3A1468E53737}"/>
                  </a:ext>
                </a:extLst>
              </p:cNvPr>
              <p:cNvSpPr txBox="1"/>
              <p:nvPr/>
            </p:nvSpPr>
            <p:spPr>
              <a:xfrm>
                <a:off x="910147" y="2473882"/>
                <a:ext cx="3725572" cy="613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433A080-5229-5742-8E94-3A1468E53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47" y="2473882"/>
                <a:ext cx="3725572" cy="613694"/>
              </a:xfrm>
              <a:prstGeom prst="rect">
                <a:avLst/>
              </a:prstGeom>
              <a:blipFill>
                <a:blip r:embed="rId7"/>
                <a:stretch>
                  <a:fillRect l="-102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59DF99-A2AA-4F4B-A1B7-F44C40D77A24}"/>
                  </a:ext>
                </a:extLst>
              </p:cNvPr>
              <p:cNvSpPr txBox="1"/>
              <p:nvPr/>
            </p:nvSpPr>
            <p:spPr>
              <a:xfrm>
                <a:off x="928165" y="3351901"/>
                <a:ext cx="2736839" cy="6742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59DF99-A2AA-4F4B-A1B7-F44C40D77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165" y="3351901"/>
                <a:ext cx="2736839" cy="674224"/>
              </a:xfrm>
              <a:prstGeom prst="rect">
                <a:avLst/>
              </a:prstGeom>
              <a:blipFill>
                <a:blip r:embed="rId8"/>
                <a:stretch>
                  <a:fillRect l="-12442" t="-147170" r="-922" b="-2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44A7FF7-C953-AE4E-B05E-D16AC2E4D71A}"/>
                  </a:ext>
                </a:extLst>
              </p:cNvPr>
              <p:cNvSpPr txBox="1"/>
              <p:nvPr/>
            </p:nvSpPr>
            <p:spPr>
              <a:xfrm>
                <a:off x="911841" y="4032780"/>
                <a:ext cx="3703514" cy="471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44A7FF7-C953-AE4E-B05E-D16AC2E4D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41" y="4032780"/>
                <a:ext cx="3703514" cy="471283"/>
              </a:xfrm>
              <a:prstGeom prst="rect">
                <a:avLst/>
              </a:prstGeom>
              <a:blipFill>
                <a:blip r:embed="rId9"/>
                <a:stretch>
                  <a:fillRect l="-171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663FDA90-EED3-AB4A-805E-B79551BD2729}"/>
              </a:ext>
            </a:extLst>
          </p:cNvPr>
          <p:cNvSpPr/>
          <p:nvPr/>
        </p:nvSpPr>
        <p:spPr>
          <a:xfrm>
            <a:off x="3024001" y="4007019"/>
            <a:ext cx="1547999" cy="510128"/>
          </a:xfrm>
          <a:custGeom>
            <a:avLst/>
            <a:gdLst>
              <a:gd name="connsiteX0" fmla="*/ 0 w 1547999"/>
              <a:gd name="connsiteY0" fmla="*/ 0 h 510128"/>
              <a:gd name="connsiteX1" fmla="*/ 500520 w 1547999"/>
              <a:gd name="connsiteY1" fmla="*/ 0 h 510128"/>
              <a:gd name="connsiteX2" fmla="*/ 970079 w 1547999"/>
              <a:gd name="connsiteY2" fmla="*/ 0 h 510128"/>
              <a:gd name="connsiteX3" fmla="*/ 1547999 w 1547999"/>
              <a:gd name="connsiteY3" fmla="*/ 0 h 510128"/>
              <a:gd name="connsiteX4" fmla="*/ 1547999 w 1547999"/>
              <a:gd name="connsiteY4" fmla="*/ 510128 h 510128"/>
              <a:gd name="connsiteX5" fmla="*/ 1062959 w 1547999"/>
              <a:gd name="connsiteY5" fmla="*/ 510128 h 510128"/>
              <a:gd name="connsiteX6" fmla="*/ 516000 w 1547999"/>
              <a:gd name="connsiteY6" fmla="*/ 510128 h 510128"/>
              <a:gd name="connsiteX7" fmla="*/ 0 w 1547999"/>
              <a:gd name="connsiteY7" fmla="*/ 510128 h 510128"/>
              <a:gd name="connsiteX8" fmla="*/ 0 w 1547999"/>
              <a:gd name="connsiteY8" fmla="*/ 0 h 5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7999" h="510128" extrusionOk="0">
                <a:moveTo>
                  <a:pt x="0" y="0"/>
                </a:moveTo>
                <a:cubicBezTo>
                  <a:pt x="194236" y="7769"/>
                  <a:pt x="354283" y="-22183"/>
                  <a:pt x="500520" y="0"/>
                </a:cubicBezTo>
                <a:cubicBezTo>
                  <a:pt x="646757" y="22183"/>
                  <a:pt x="780241" y="-12124"/>
                  <a:pt x="970079" y="0"/>
                </a:cubicBezTo>
                <a:cubicBezTo>
                  <a:pt x="1159917" y="12124"/>
                  <a:pt x="1402283" y="-1723"/>
                  <a:pt x="1547999" y="0"/>
                </a:cubicBezTo>
                <a:cubicBezTo>
                  <a:pt x="1545368" y="122415"/>
                  <a:pt x="1523254" y="404784"/>
                  <a:pt x="1547999" y="510128"/>
                </a:cubicBezTo>
                <a:cubicBezTo>
                  <a:pt x="1416492" y="528828"/>
                  <a:pt x="1180822" y="516109"/>
                  <a:pt x="1062959" y="510128"/>
                </a:cubicBezTo>
                <a:cubicBezTo>
                  <a:pt x="945096" y="504147"/>
                  <a:pt x="745639" y="512181"/>
                  <a:pt x="516000" y="510128"/>
                </a:cubicBezTo>
                <a:cubicBezTo>
                  <a:pt x="286361" y="508075"/>
                  <a:pt x="132009" y="516033"/>
                  <a:pt x="0" y="510128"/>
                </a:cubicBezTo>
                <a:cubicBezTo>
                  <a:pt x="-9399" y="288822"/>
                  <a:pt x="18777" y="21909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58B834-AB82-8848-B6A2-191C3433F09E}"/>
                  </a:ext>
                </a:extLst>
              </p:cNvPr>
              <p:cNvSpPr txBox="1"/>
              <p:nvPr/>
            </p:nvSpPr>
            <p:spPr>
              <a:xfrm>
                <a:off x="8362359" y="620596"/>
                <a:ext cx="384144" cy="526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58B834-AB82-8848-B6A2-191C3433F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359" y="620596"/>
                <a:ext cx="384144" cy="526811"/>
              </a:xfrm>
              <a:prstGeom prst="rect">
                <a:avLst/>
              </a:prstGeom>
              <a:blipFill>
                <a:blip r:embed="rId10"/>
                <a:stretch>
                  <a:fillRect l="-12903" t="-2326" r="-32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/>
              <a:t>Математика BackProp  обратный шаг</a:t>
            </a:r>
          </a:p>
        </p:txBody>
      </p:sp>
      <p:sp>
        <p:nvSpPr>
          <p:cNvPr id="8" name="object 8"/>
          <p:cNvSpPr/>
          <p:nvPr/>
        </p:nvSpPr>
        <p:spPr>
          <a:xfrm>
            <a:off x="5181600" y="1082762"/>
            <a:ext cx="2225626" cy="1606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4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11AFA78-AE0D-E64C-9E65-B40B10D33559}"/>
              </a:ext>
            </a:extLst>
          </p:cNvPr>
          <p:cNvSpPr/>
          <p:nvPr/>
        </p:nvSpPr>
        <p:spPr>
          <a:xfrm>
            <a:off x="7315200" y="1082762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E826E8-BEB6-B14B-853C-F14E0458A990}"/>
                  </a:ext>
                </a:extLst>
              </p:cNvPr>
              <p:cNvSpPr txBox="1"/>
              <p:nvPr/>
            </p:nvSpPr>
            <p:spPr>
              <a:xfrm>
                <a:off x="7659659" y="1295852"/>
                <a:ext cx="347852" cy="527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E826E8-BEB6-B14B-853C-F14E0458A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659" y="1295852"/>
                <a:ext cx="347852" cy="527388"/>
              </a:xfrm>
              <a:prstGeom prst="rect">
                <a:avLst/>
              </a:prstGeom>
              <a:blipFill>
                <a:blip r:embed="rId4"/>
                <a:stretch>
                  <a:fillRect l="-14286" t="-4762" r="-714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59BDCA-A15B-FB48-9016-C0AE006F8334}"/>
                  </a:ext>
                </a:extLst>
              </p:cNvPr>
              <p:cNvSpPr txBox="1"/>
              <p:nvPr/>
            </p:nvSpPr>
            <p:spPr>
              <a:xfrm>
                <a:off x="796702" y="1358280"/>
                <a:ext cx="3949543" cy="2721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59BDCA-A15B-FB48-9016-C0AE006F8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02" y="1358280"/>
                <a:ext cx="3949543" cy="2721642"/>
              </a:xfrm>
              <a:prstGeom prst="rect">
                <a:avLst/>
              </a:prstGeom>
              <a:blipFill>
                <a:blip r:embed="rId5"/>
                <a:stretch>
                  <a:fillRect l="-7372" t="-34884" b="-47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85225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Введение в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 Learning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15558" y="172612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Введение в нейросети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08662" y="222016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PyTorch, </a:t>
            </a:r>
            <a:r>
              <a:rPr lang="ru-RU" sz="1600">
                <a:solidFill>
                  <a:srgbClr val="1F1F1F"/>
                </a:solidFill>
                <a:latin typeface="Google Sans"/>
                <a:sym typeface="Roboto"/>
              </a:rPr>
              <a:t>часть 1</a:t>
            </a:r>
            <a:endParaRPr lang="ru-RU"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15557" y="271420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Продвинутые методы оптимизации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2335" y="370227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 dirty="0" err="1">
                <a:solidFill>
                  <a:srgbClr val="1F1F1F"/>
                </a:solidFill>
                <a:latin typeface="Google Sans"/>
                <a:sym typeface="Roboto"/>
              </a:rPr>
              <a:t>PyTorch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, часть 2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50914" y="1659479"/>
            <a:ext cx="240405" cy="28888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700447" y="1909946"/>
            <a:ext cx="734443" cy="28198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456876" y="2153518"/>
            <a:ext cx="1228481" cy="28888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966227" y="2644167"/>
            <a:ext cx="2216557" cy="29566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278767"/>
              </p:ext>
            </p:extLst>
          </p:nvPr>
        </p:nvGraphicFramePr>
        <p:xfrm>
          <a:off x="4495800" y="573874"/>
          <a:ext cx="3086874" cy="365760"/>
        </p:xfrm>
        <a:graphic>
          <a:graphicData uri="http://schemas.openxmlformats.org/drawingml/2006/table">
            <a:tbl>
              <a:tblPr firstRow="1" bandRow="1"/>
              <a:tblGrid>
                <a:gridCol w="44098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490757732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1652086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06435085-97BF-3A47-BAD3-9FFAE1250CB4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52678" y="264795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005340" y="174521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005340" y="220241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009548" y="267461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8335E-DE4C-9F4D-8D84-C8ABEBCDC383}"/>
              </a:ext>
            </a:extLst>
          </p:cNvPr>
          <p:cNvSpPr txBox="1"/>
          <p:nvPr/>
        </p:nvSpPr>
        <p:spPr>
          <a:xfrm>
            <a:off x="999930" y="314562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F96D2A48-BBCF-C14C-91F5-B1D2D2B8DD05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" b="1277"/>
          <a:stretch/>
        </p:blipFill>
        <p:spPr>
          <a:xfrm>
            <a:off x="552678" y="310515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73F6CCE-3421-0F41-BADD-782C8BB884F8}"/>
              </a:ext>
            </a:extLst>
          </p:cNvPr>
          <p:cNvSpPr txBox="1"/>
          <p:nvPr/>
        </p:nvSpPr>
        <p:spPr>
          <a:xfrm rot="20748746">
            <a:off x="7602772" y="4171185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5" name="Google Shape;234;p40">
            <a:extLst>
              <a:ext uri="{FF2B5EF4-FFF2-40B4-BE49-F238E27FC236}">
                <a16:creationId xmlns:a16="http://schemas.microsoft.com/office/drawing/2014/main" id="{E679B14B-9D9C-2247-BD56-79A970AE1689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" b="5276"/>
          <a:stretch/>
        </p:blipFill>
        <p:spPr>
          <a:xfrm>
            <a:off x="552678" y="2175748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" name="Google Shape;271;p44">
            <a:extLst>
              <a:ext uri="{FF2B5EF4-FFF2-40B4-BE49-F238E27FC236}">
                <a16:creationId xmlns:a16="http://schemas.microsoft.com/office/drawing/2014/main" id="{F60BC49E-A536-B34B-AF24-8AFC035465EB}"/>
              </a:ext>
            </a:extLst>
          </p:cNvPr>
          <p:cNvSpPr/>
          <p:nvPr/>
        </p:nvSpPr>
        <p:spPr>
          <a:xfrm>
            <a:off x="2236006" y="419631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 err="1">
                <a:solidFill>
                  <a:srgbClr val="1F1F1F"/>
                </a:solidFill>
                <a:latin typeface="Google Sans"/>
                <a:sym typeface="Roboto"/>
              </a:rPr>
              <a:t>Сверточные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 сети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7" name="Google Shape;271;p44">
            <a:extLst>
              <a:ext uri="{FF2B5EF4-FFF2-40B4-BE49-F238E27FC236}">
                <a16:creationId xmlns:a16="http://schemas.microsoft.com/office/drawing/2014/main" id="{B8247EF9-F349-4047-B64B-B24CAB779659}"/>
              </a:ext>
            </a:extLst>
          </p:cNvPr>
          <p:cNvSpPr/>
          <p:nvPr/>
        </p:nvSpPr>
        <p:spPr>
          <a:xfrm>
            <a:off x="2236005" y="46903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Рекуррентные сети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1E70FE6D-9707-554D-A77C-32B4E003302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61569" y="4245626"/>
            <a:ext cx="324002" cy="32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B1FC711-FBE3-434C-AEF7-F2DA3AA51B14}"/>
              </a:ext>
            </a:extLst>
          </p:cNvPr>
          <p:cNvCxnSpPr>
            <a:cxnSpLocks/>
            <a:stCxn id="271" idx="2"/>
            <a:endCxn id="36" idx="1"/>
          </p:cNvCxnSpPr>
          <p:nvPr/>
        </p:nvCxnSpPr>
        <p:spPr>
          <a:xfrm rot="16200000" flipH="1">
            <a:off x="726043" y="2884350"/>
            <a:ext cx="2710595" cy="3093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50880369-3A08-E74F-921D-8DDC467E8498}"/>
              </a:ext>
            </a:extLst>
          </p:cNvPr>
          <p:cNvCxnSpPr>
            <a:cxnSpLocks/>
            <a:stCxn id="271" idx="2"/>
            <a:endCxn id="37" idx="1"/>
          </p:cNvCxnSpPr>
          <p:nvPr/>
        </p:nvCxnSpPr>
        <p:spPr>
          <a:xfrm rot="16200000" flipH="1">
            <a:off x="479025" y="3131369"/>
            <a:ext cx="3204631" cy="3093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271;p44">
            <a:extLst>
              <a:ext uri="{FF2B5EF4-FFF2-40B4-BE49-F238E27FC236}">
                <a16:creationId xmlns:a16="http://schemas.microsoft.com/office/drawing/2014/main" id="{202A737D-E7DC-8C41-BE46-91412B9E7E94}"/>
              </a:ext>
            </a:extLst>
          </p:cNvPr>
          <p:cNvSpPr/>
          <p:nvPr/>
        </p:nvSpPr>
        <p:spPr>
          <a:xfrm>
            <a:off x="2236005" y="320823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Борьба с переобучение, взрыв и затухание градиентов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3E77C231-10B1-314C-9215-CB3F9F5ABE27}"/>
              </a:ext>
            </a:extLst>
          </p:cNvPr>
          <p:cNvCxnSpPr>
            <a:cxnSpLocks/>
            <a:stCxn id="271" idx="2"/>
            <a:endCxn id="40" idx="1"/>
          </p:cNvCxnSpPr>
          <p:nvPr/>
        </p:nvCxnSpPr>
        <p:spPr>
          <a:xfrm rot="16200000" flipH="1">
            <a:off x="1220081" y="2390313"/>
            <a:ext cx="1722519" cy="3093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8FAA116-F93B-294A-8660-F6AB595D8EEA}"/>
              </a:ext>
            </a:extLst>
          </p:cNvPr>
          <p:cNvSpPr txBox="1"/>
          <p:nvPr/>
        </p:nvSpPr>
        <p:spPr>
          <a:xfrm>
            <a:off x="991062" y="362908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44" name="Google Shape;225;p40">
            <a:extLst>
              <a:ext uri="{FF2B5EF4-FFF2-40B4-BE49-F238E27FC236}">
                <a16:creationId xmlns:a16="http://schemas.microsoft.com/office/drawing/2014/main" id="{8ADA1194-0391-FE46-BC2B-EC70673CDE2C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6" b="5796"/>
          <a:stretch/>
        </p:blipFill>
        <p:spPr>
          <a:xfrm>
            <a:off x="552678" y="3588615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2089506-B6F2-7A44-B1F6-7147A7961ADE}"/>
              </a:ext>
            </a:extLst>
          </p:cNvPr>
          <p:cNvSpPr txBox="1"/>
          <p:nvPr/>
        </p:nvSpPr>
        <p:spPr>
          <a:xfrm>
            <a:off x="981901" y="409633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24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46" name="Google Shape;225;p40">
            <a:extLst>
              <a:ext uri="{FF2B5EF4-FFF2-40B4-BE49-F238E27FC236}">
                <a16:creationId xmlns:a16="http://schemas.microsoft.com/office/drawing/2014/main" id="{C2E8B839-A820-4A46-9F78-82F8D5702B66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6" b="5796"/>
          <a:stretch/>
        </p:blipFill>
        <p:spPr>
          <a:xfrm>
            <a:off x="552678" y="405586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BC7DD76-B440-6744-854D-4077DFBA106F}"/>
              </a:ext>
            </a:extLst>
          </p:cNvPr>
          <p:cNvSpPr txBox="1"/>
          <p:nvPr/>
        </p:nvSpPr>
        <p:spPr>
          <a:xfrm>
            <a:off x="1003830" y="454987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6.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48" name="Google Shape;225;p40">
            <a:extLst>
              <a:ext uri="{FF2B5EF4-FFF2-40B4-BE49-F238E27FC236}">
                <a16:creationId xmlns:a16="http://schemas.microsoft.com/office/drawing/2014/main" id="{243F857B-4388-9148-9DDE-B89BD102E4F0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" b="1277"/>
          <a:stretch/>
        </p:blipFill>
        <p:spPr>
          <a:xfrm>
            <a:off x="552678" y="450939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9" name="Google Shape;225;p40">
            <a:extLst>
              <a:ext uri="{FF2B5EF4-FFF2-40B4-BE49-F238E27FC236}">
                <a16:creationId xmlns:a16="http://schemas.microsoft.com/office/drawing/2014/main" id="{D4C8CAEB-25CC-0F47-84C3-0E972873B801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33400" y="170050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609FF50-3F7A-4146-86CF-DECA094C7989}"/>
              </a:ext>
            </a:extLst>
          </p:cNvPr>
          <p:cNvSpPr txBox="1"/>
          <p:nvPr/>
        </p:nvSpPr>
        <p:spPr>
          <a:xfrm rot="20748746">
            <a:off x="7636085" y="467218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50" name="Google Shape;530;p82">
            <a:extLst>
              <a:ext uri="{FF2B5EF4-FFF2-40B4-BE49-F238E27FC236}">
                <a16:creationId xmlns:a16="http://schemas.microsoft.com/office/drawing/2014/main" id="{35CA941C-39A8-0B41-9DB9-91654A48112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94882" y="4746621"/>
            <a:ext cx="324002" cy="3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02642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880D-FAD4-1041-B477-E10478EF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Обратное распространение ошибки</a:t>
            </a:r>
            <a:endParaRPr lang="en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E022D-E5E4-9342-966C-A0987DBA433D}"/>
              </a:ext>
            </a:extLst>
          </p:cNvPr>
          <p:cNvSpPr txBox="1"/>
          <p:nvPr/>
        </p:nvSpPr>
        <p:spPr>
          <a:xfrm>
            <a:off x="1676400" y="4154943"/>
            <a:ext cx="510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https://www.youtube.com/watch?v=JwpFvFpbOGc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https://www.youtube.com/watch?v=rP_k8cpsNWY</a:t>
            </a:r>
            <a:r>
              <a:rPr lang="en-US" dirty="0"/>
              <a:t> 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B705411-0B70-FE4B-8131-036E1BDA9570}"/>
              </a:ext>
            </a:extLst>
          </p:cNvPr>
          <p:cNvSpPr/>
          <p:nvPr/>
        </p:nvSpPr>
        <p:spPr>
          <a:xfrm>
            <a:off x="1828800" y="1047750"/>
            <a:ext cx="5039283" cy="27399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4755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CC6C2-C268-944F-9A23-5EFBE09D1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Фреймворки для построения сетей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DC0C2-1F9F-3F4D-8E2D-B796402E6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34" y="3398625"/>
            <a:ext cx="1752600" cy="417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038752-3593-084D-A9AD-035ED38AA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114550"/>
            <a:ext cx="3307498" cy="1653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69AA8-68FB-2143-B183-92180FD611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7" t="33863" r="20634" b="37918"/>
          <a:stretch/>
        </p:blipFill>
        <p:spPr>
          <a:xfrm>
            <a:off x="6461969" y="3382863"/>
            <a:ext cx="1295401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8CA2-9DE5-914C-8FA4-154C9F048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8" y="1664110"/>
            <a:ext cx="3121273" cy="199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100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Виды нейронных сетей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1227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FA1E-499C-154C-B847-56D36214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Полносвязные</a:t>
            </a:r>
            <a:r>
              <a:rPr lang="ru-RU" dirty="0"/>
              <a:t> сети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08073-A6D6-B14C-8FA4-3852931D1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38150"/>
            <a:ext cx="79863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164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FA1E-499C-154C-B847-56D36214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Сверточные</a:t>
            </a:r>
            <a:r>
              <a:rPr lang="ru-RU" dirty="0"/>
              <a:t> сети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9EA42E1-6C85-814C-A89E-8D136146076B}"/>
              </a:ext>
            </a:extLst>
          </p:cNvPr>
          <p:cNvGrpSpPr/>
          <p:nvPr/>
        </p:nvGrpSpPr>
        <p:grpSpPr>
          <a:xfrm>
            <a:off x="1295400" y="819150"/>
            <a:ext cx="6824702" cy="4072161"/>
            <a:chOff x="1295400" y="819150"/>
            <a:chExt cx="6824702" cy="40721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81C3D2-523A-6D40-AB6E-5085DCAA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400" y="819150"/>
              <a:ext cx="6824702" cy="407216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70924A-D8CA-D54B-B9F9-4E1D9CF8801B}"/>
                </a:ext>
              </a:extLst>
            </p:cNvPr>
            <p:cNvSpPr/>
            <p:nvPr/>
          </p:nvSpPr>
          <p:spPr>
            <a:xfrm>
              <a:off x="4760850" y="1352550"/>
              <a:ext cx="801750" cy="381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85928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FA1E-499C-154C-B847-56D36214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Рекуррентные сети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D0D9EE-F975-8146-87C1-0130BB8E2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584574"/>
            <a:ext cx="3746500" cy="130830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0F2A5DB-E603-534E-96F3-8FF9AB29FE31}"/>
              </a:ext>
            </a:extLst>
          </p:cNvPr>
          <p:cNvGrpSpPr/>
          <p:nvPr/>
        </p:nvGrpSpPr>
        <p:grpSpPr>
          <a:xfrm>
            <a:off x="1524000" y="904775"/>
            <a:ext cx="6172200" cy="2355077"/>
            <a:chOff x="1219200" y="1962150"/>
            <a:chExt cx="6172200" cy="2355077"/>
          </a:xfrm>
        </p:grpSpPr>
        <p:pic>
          <p:nvPicPr>
            <p:cNvPr id="13" name="Google Shape;759;p86" descr="Screenshot 2021-07-13 at 19.29.50.png">
              <a:extLst>
                <a:ext uri="{FF2B5EF4-FFF2-40B4-BE49-F238E27FC236}">
                  <a16:creationId xmlns:a16="http://schemas.microsoft.com/office/drawing/2014/main" id="{93C539F3-AF4D-5A40-94ED-2E607DDD9AF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54000"/>
            </a:blip>
            <a:srcRect/>
            <a:stretch/>
          </p:blipFill>
          <p:spPr>
            <a:xfrm>
              <a:off x="1219200" y="1962150"/>
              <a:ext cx="6172200" cy="235507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8A02B90-FC13-5E46-9F7D-6D509C7CCA8C}"/>
                </a:ext>
              </a:extLst>
            </p:cNvPr>
            <p:cNvCxnSpPr/>
            <p:nvPr/>
          </p:nvCxnSpPr>
          <p:spPr>
            <a:xfrm flipV="1">
              <a:off x="1600200" y="3257550"/>
              <a:ext cx="0" cy="685800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DB49ADE-CE00-EF47-BC46-002D627C9351}"/>
                </a:ext>
              </a:extLst>
            </p:cNvPr>
            <p:cNvCxnSpPr/>
            <p:nvPr/>
          </p:nvCxnSpPr>
          <p:spPr>
            <a:xfrm flipV="1">
              <a:off x="2590800" y="3257550"/>
              <a:ext cx="0" cy="685800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E3725B5-0088-0444-802D-88EF22AD78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0200" y="3257550"/>
              <a:ext cx="4526280" cy="1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00AC875-D78D-A341-8CE5-EF796F4B1FC7}"/>
                </a:ext>
              </a:extLst>
            </p:cNvPr>
            <p:cNvCxnSpPr/>
            <p:nvPr/>
          </p:nvCxnSpPr>
          <p:spPr>
            <a:xfrm flipV="1">
              <a:off x="6126480" y="2541270"/>
              <a:ext cx="0" cy="685800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9322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FA1E-499C-154C-B847-56D36214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447E5-134A-5B4E-A4F4-C63A7715D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13" y="1276350"/>
            <a:ext cx="723857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953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FA1E-499C-154C-B847-56D36214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CB738-64EF-D34B-9C72-A88FFBDA8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71550"/>
            <a:ext cx="7159356" cy="390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00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38202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</a:t>
            </a:r>
            <a:endParaRPr dirty="0"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3994056094"/>
              </p:ext>
            </p:extLst>
          </p:nvPr>
        </p:nvGraphicFramePr>
        <p:xfrm>
          <a:off x="1219200" y="1511273"/>
          <a:ext cx="7239000" cy="10479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Напишем модель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перцептрона</a:t>
                      </a:r>
                      <a:endParaRPr lang="ru-RU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Напишем нейронную сеть из своих нейронов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Обучим нашу сеть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291349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Что будем делать</a:t>
            </a:r>
            <a:endParaRPr sz="15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029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0239" y="1074905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Искусственный нейрон</a:t>
            </a:r>
          </a:p>
        </p:txBody>
      </p:sp>
      <p:sp>
        <p:nvSpPr>
          <p:cNvPr id="236" name="Google Shape;236;p37"/>
          <p:cNvSpPr/>
          <p:nvPr/>
        </p:nvSpPr>
        <p:spPr>
          <a:xfrm>
            <a:off x="739029" y="2401466"/>
            <a:ext cx="3556275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Логические операции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740239" y="3064748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Нейронная сеть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V="1">
            <a:off x="740239" y="1263004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H="1" flipV="1">
            <a:off x="739029" y="2589566"/>
            <a:ext cx="1210" cy="663282"/>
          </a:xfrm>
          <a:prstGeom prst="curvedConnector3">
            <a:avLst>
              <a:gd name="adj1" fmla="val -1889256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40239" y="3728029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Функция потерь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40239" y="3252847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40239" y="1738186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Функция активации</a:t>
            </a: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V="1">
            <a:off x="739029" y="1926286"/>
            <a:ext cx="1210" cy="663280"/>
          </a:xfrm>
          <a:prstGeom prst="curvedConnector3">
            <a:avLst>
              <a:gd name="adj1" fmla="val 1899256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6" name="Google Shape;238;p37">
            <a:extLst>
              <a:ext uri="{FF2B5EF4-FFF2-40B4-BE49-F238E27FC236}">
                <a16:creationId xmlns:a16="http://schemas.microsoft.com/office/drawing/2014/main" id="{1E93F41F-C7D4-7B40-9453-630D8322B79F}"/>
              </a:ext>
            </a:extLst>
          </p:cNvPr>
          <p:cNvSpPr/>
          <p:nvPr/>
        </p:nvSpPr>
        <p:spPr>
          <a:xfrm>
            <a:off x="740238" y="4391312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 нейронной сети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242;p37">
            <a:extLst>
              <a:ext uri="{FF2B5EF4-FFF2-40B4-BE49-F238E27FC236}">
                <a16:creationId xmlns:a16="http://schemas.microsoft.com/office/drawing/2014/main" id="{B2CB5C7A-BED0-5A48-8D67-CA874A50A0CA}"/>
              </a:ext>
            </a:extLst>
          </p:cNvPr>
          <p:cNvCxnSpPr>
            <a:cxnSpLocks/>
            <a:stCxn id="2" idx="1"/>
            <a:endCxn id="16" idx="1"/>
          </p:cNvCxnSpPr>
          <p:nvPr/>
        </p:nvCxnSpPr>
        <p:spPr>
          <a:xfrm rot="10800000" flipV="1">
            <a:off x="740239" y="3916128"/>
            <a:ext cx="1" cy="663283"/>
          </a:xfrm>
          <a:prstGeom prst="curvedConnector3">
            <a:avLst>
              <a:gd name="adj1" fmla="val 22860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B0F859C-B88E-FB47-BB05-764FDCB59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850" y="2343150"/>
            <a:ext cx="4204234" cy="2359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62D2B-CB58-5842-92F9-14F5C3C9F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062250"/>
            <a:ext cx="18288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95233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Рефлексия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3725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2" name="Google Shape;499;p77">
            <a:extLst>
              <a:ext uri="{FF2B5EF4-FFF2-40B4-BE49-F238E27FC236}">
                <a16:creationId xmlns:a16="http://schemas.microsoft.com/office/drawing/2014/main" id="{582ECAAA-AF1D-254F-9EEA-3E6087D0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br>
              <a:rPr lang="ru-RU" dirty="0"/>
            </a:br>
            <a:r>
              <a:rPr lang="ru-RU" sz="1800" dirty="0"/>
              <a:t>28.02 – Фреймворк для построения сетей </a:t>
            </a:r>
            <a:r>
              <a:rPr lang="en-US" sz="1800" dirty="0" err="1"/>
              <a:t>PyTorch</a:t>
            </a:r>
            <a:r>
              <a:rPr lang="ru-RU" sz="1800" dirty="0"/>
              <a:t>, часть 1.</a:t>
            </a:r>
            <a:endParaRPr lang="ru-RU" dirty="0"/>
          </a:p>
        </p:txBody>
      </p:sp>
      <p:sp>
        <p:nvSpPr>
          <p:cNvPr id="13" name="Google Shape;500;p77">
            <a:extLst>
              <a:ext uri="{FF2B5EF4-FFF2-40B4-BE49-F238E27FC236}">
                <a16:creationId xmlns:a16="http://schemas.microsoft.com/office/drawing/2014/main" id="{E0455609-6D75-8B47-AD05-D96CCF37E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303AF-03ED-4942-AD0B-371ABDC3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EBF5871B-BE6A-4642-B71D-9837A938F81A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095500" cy="1984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50" b="1" kern="0"/>
              <a:t>Руководитель курса </a:t>
            </a:r>
            <a:r>
              <a:rPr lang="en-US" sz="1150" b="1" kern="0"/>
              <a:t>Reinforcement Learning</a:t>
            </a:r>
          </a:p>
          <a:p>
            <a:pPr rtl="0"/>
            <a:endParaRPr lang="en-US" sz="1150" b="1" kern="0"/>
          </a:p>
          <a:p>
            <a:pPr rtl="0"/>
            <a:r>
              <a:rPr lang="en-US" sz="1150" b="1" kern="0"/>
              <a:t>Teamlead, </a:t>
            </a:r>
            <a:r>
              <a:rPr lang="ru-RU" sz="1150" b="1" kern="0"/>
              <a:t>главный инженер проекта, </a:t>
            </a:r>
          </a:p>
          <a:p>
            <a:pPr rtl="0"/>
            <a:r>
              <a:rPr lang="ru-RU" sz="1150" b="1" kern="0"/>
              <a:t>Физический факультет МГУ, </a:t>
            </a:r>
            <a:r>
              <a:rPr lang="en-US" sz="1150" b="1" kern="0"/>
              <a:t>PhD </a:t>
            </a:r>
            <a:r>
              <a:rPr lang="ru-RU" sz="1150" b="1" kern="0"/>
              <a:t>теоретическая физика</a:t>
            </a:r>
          </a:p>
          <a:p>
            <a:pPr rtl="0"/>
            <a:endParaRPr lang="ru-RU" sz="1150" kern="0"/>
          </a:p>
          <a:p>
            <a:pPr rtl="0"/>
            <a:r>
              <a:rPr lang="ru-RU" sz="1150" b="1" kern="0"/>
              <a:t>Опыт:</a:t>
            </a:r>
            <a:endParaRPr lang="ru-RU" sz="1150" kern="0"/>
          </a:p>
          <a:p>
            <a:pPr rtl="0"/>
            <a:r>
              <a:rPr lang="ru-RU" sz="1150" kern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/>
              <a:t>(</a:t>
            </a:r>
            <a:r>
              <a:rPr lang="en-US" sz="1150" kern="0"/>
              <a:t>Data Scientist) (Python, </a:t>
            </a:r>
            <a:r>
              <a:rPr lang="ru-RU" sz="1150" kern="0"/>
              <a:t>С++) в НИИ ПАО Газпром</a:t>
            </a:r>
          </a:p>
          <a:p>
            <a:pPr rtl="0"/>
            <a:endParaRPr lang="ru-RU" sz="1150" kern="0"/>
          </a:p>
          <a:p>
            <a:pPr rtl="0"/>
            <a:r>
              <a:rPr lang="ru-RU" sz="1150" kern="0"/>
              <a:t>Анализ временных рядов, эволюционное развитие сложных систем</a:t>
            </a:r>
          </a:p>
          <a:p>
            <a:pPr rtl="0"/>
            <a:endParaRPr lang="ru-RU" sz="1150" kern="0"/>
          </a:p>
          <a:p>
            <a:pPr rtl="0"/>
            <a:r>
              <a:rPr lang="ru-RU" sz="1150" b="1" kern="0"/>
              <a:t>+7 (916) 156-07-82 (</a:t>
            </a:r>
            <a:r>
              <a:rPr lang="en-US" sz="1150" b="1" kern="0"/>
              <a:t>whatsapp)</a:t>
            </a:r>
          </a:p>
          <a:p>
            <a:pPr rtl="0"/>
            <a:endParaRPr lang="en-US" sz="1150" b="1" kern="0"/>
          </a:p>
          <a:p>
            <a:pPr rtl="0"/>
            <a:r>
              <a:rPr lang="en-US" sz="1150" b="1" kern="0"/>
              <a:t>@stureiko (TG)</a:t>
            </a:r>
          </a:p>
          <a:p>
            <a:pPr rtl="0"/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706987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занятия</a:t>
            </a:r>
            <a:endParaRPr dirty="0"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1109953907"/>
              </p:ext>
            </p:extLst>
          </p:nvPr>
        </p:nvGraphicFramePr>
        <p:xfrm>
          <a:off x="1219200" y="1511273"/>
          <a:ext cx="7239000" cy="17465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концепцию искусственного нейрона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идею нелинейной функции активации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как нейроны объединяются в сеть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06453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что такое функция ошибки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88528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как учатся сети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3845466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Что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664036008"/>
              </p:ext>
            </p:extLst>
          </p:nvPr>
        </p:nvGraphicFramePr>
        <p:xfrm>
          <a:off x="1219200" y="1511273"/>
          <a:ext cx="7239000" cy="10479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важность концепции нелинейного нейрона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как обучать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полносвязные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сети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какие задачи мы можем решать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полносвязными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сетями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291349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Зачем вам это уметь</a:t>
            </a:r>
            <a:endParaRPr sz="15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33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16109</TotalTime>
  <Words>1940</Words>
  <Application>Microsoft Macintosh PowerPoint</Application>
  <PresentationFormat>On-screen Show (16:9)</PresentationFormat>
  <Paragraphs>493</Paragraphs>
  <Slides>73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AkayaTelivigala</vt:lpstr>
      <vt:lpstr>Arial</vt:lpstr>
      <vt:lpstr>Bradley Hand</vt:lpstr>
      <vt:lpstr>Calibri</vt:lpstr>
      <vt:lpstr>Cambria Math</vt:lpstr>
      <vt:lpstr>Google Sans</vt:lpstr>
      <vt:lpstr>Microsoft Sans Serif</vt:lpstr>
      <vt:lpstr>roboto</vt:lpstr>
      <vt:lpstr>roboto</vt:lpstr>
      <vt:lpstr>Söhne</vt:lpstr>
      <vt:lpstr>Symbol</vt:lpstr>
      <vt:lpstr>Office Theme</vt:lpstr>
      <vt:lpstr>ML Professional Введение в нейросети</vt:lpstr>
      <vt:lpstr>Проверить, идет ли запись</vt:lpstr>
      <vt:lpstr>ML Professional Введение в нейросети</vt:lpstr>
      <vt:lpstr>Правила вебинара</vt:lpstr>
      <vt:lpstr>Карта курса</vt:lpstr>
      <vt:lpstr>Программа курса</vt:lpstr>
      <vt:lpstr>Маршрут вебинара</vt:lpstr>
      <vt:lpstr>Цели занятия</vt:lpstr>
      <vt:lpstr>Смысл</vt:lpstr>
      <vt:lpstr>  История нейросетей  </vt:lpstr>
      <vt:lpstr>Рост вычислительной мощности</vt:lpstr>
      <vt:lpstr>История развития</vt:lpstr>
      <vt:lpstr>Рост данных</vt:lpstr>
      <vt:lpstr>  Биологический нейрон  </vt:lpstr>
      <vt:lpstr>Устройство биологического нейрона</vt:lpstr>
      <vt:lpstr>Устройство биологического нейрона</vt:lpstr>
      <vt:lpstr>Устройство биологического нейрона</vt:lpstr>
      <vt:lpstr>  Модель нейрона  </vt:lpstr>
      <vt:lpstr>Модель нейрона</vt:lpstr>
      <vt:lpstr>Модель нейрона</vt:lpstr>
      <vt:lpstr>Модель нейрона</vt:lpstr>
      <vt:lpstr>Вопросы?</vt:lpstr>
      <vt:lpstr>Простейшие нейроны</vt:lpstr>
      <vt:lpstr>Операция «НЕ»</vt:lpstr>
      <vt:lpstr>Операция «НЕ»</vt:lpstr>
      <vt:lpstr>Операция «И»</vt:lpstr>
      <vt:lpstr>Операция «И»</vt:lpstr>
      <vt:lpstr>Функция активации</vt:lpstr>
      <vt:lpstr>Линейная функция активации</vt:lpstr>
      <vt:lpstr>Функция Хевисайда</vt:lpstr>
      <vt:lpstr>Функция Сигмоида</vt:lpstr>
      <vt:lpstr>Другие функции активации</vt:lpstr>
      <vt:lpstr>Нейронная сеть</vt:lpstr>
      <vt:lpstr>Нейронная сеть</vt:lpstr>
      <vt:lpstr>Универсальная теорема аппроксимации</vt:lpstr>
      <vt:lpstr>Аппроксимируем функцию</vt:lpstr>
      <vt:lpstr>Аппроксимируем функцию</vt:lpstr>
      <vt:lpstr>Аппроксимируем функцию</vt:lpstr>
      <vt:lpstr>Аппроксимируем функцию</vt:lpstr>
      <vt:lpstr>Аппроксимируем функцию</vt:lpstr>
      <vt:lpstr>Функция ошибки</vt:lpstr>
      <vt:lpstr>Метрики расстояния</vt:lpstr>
      <vt:lpstr>Сходство</vt:lpstr>
      <vt:lpstr>Метрики сходства</vt:lpstr>
      <vt:lpstr>Метрики расстояния</vt:lpstr>
      <vt:lpstr>Манхеттенское и Евклидово расстояние</vt:lpstr>
      <vt:lpstr>Метрики расстояния</vt:lpstr>
      <vt:lpstr>Метрики расстояния</vt:lpstr>
      <vt:lpstr>MSE &amp; CrossEntropy</vt:lpstr>
      <vt:lpstr>Обучение нейронной сети</vt:lpstr>
      <vt:lpstr>Процесс обучения сети</vt:lpstr>
      <vt:lpstr>Градиентный спуск</vt:lpstr>
      <vt:lpstr>Обучение нейросети</vt:lpstr>
      <vt:lpstr>Нейрон j</vt:lpstr>
      <vt:lpstr>Нейрон j</vt:lpstr>
      <vt:lpstr>Нейрон j</vt:lpstr>
      <vt:lpstr>Нейрон j</vt:lpstr>
      <vt:lpstr>Математика BackProp  шаг коррекции</vt:lpstr>
      <vt:lpstr>Математика BackProp  обратный шаг</vt:lpstr>
      <vt:lpstr>Обратное распространение ошибки</vt:lpstr>
      <vt:lpstr>Фреймворки для построения сетей</vt:lpstr>
      <vt:lpstr>Виды нейронных сетей</vt:lpstr>
      <vt:lpstr>Полносвязные сети</vt:lpstr>
      <vt:lpstr>Сверточные сети</vt:lpstr>
      <vt:lpstr>Рекуррентные сети</vt:lpstr>
      <vt:lpstr>Generative adversarial networks</vt:lpstr>
      <vt:lpstr>Transformers networks</vt:lpstr>
      <vt:lpstr>Практика</vt:lpstr>
      <vt:lpstr>Практика</vt:lpstr>
      <vt:lpstr>Вопросы?</vt:lpstr>
      <vt:lpstr>Рефлексия</vt:lpstr>
      <vt:lpstr>Заполните, пожалуйста, опрос о занятии по ссылке в чате</vt:lpstr>
      <vt:lpstr>Приходите на следующие вебинары 28.02 – Фреймворк для построения сетей PyTorch, часть 1.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197</cp:revision>
  <dcterms:created xsi:type="dcterms:W3CDTF">2023-10-10T14:19:39Z</dcterms:created>
  <dcterms:modified xsi:type="dcterms:W3CDTF">2024-07-18T19:14:31Z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